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PT Sans Narrow"/>
      <p:regular r:id="rId36"/>
      <p:bold r:id="rId37"/>
    </p:embeddedFont>
    <p:embeddedFont>
      <p:font typeface="Open Sans"/>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italic.fntdata"/><Relationship Id="rId20" Type="http://schemas.openxmlformats.org/officeDocument/2006/relationships/slide" Target="slides/slide14.xml"/><Relationship Id="rId41" Type="http://schemas.openxmlformats.org/officeDocument/2006/relationships/font" Target="fonts/OpenSans-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PTSansNarrow-bold.fntdata"/><Relationship Id="rId14" Type="http://schemas.openxmlformats.org/officeDocument/2006/relationships/slide" Target="slides/slide8.xml"/><Relationship Id="rId36" Type="http://schemas.openxmlformats.org/officeDocument/2006/relationships/font" Target="fonts/PTSansNarrow-regular.fntdata"/><Relationship Id="rId17" Type="http://schemas.openxmlformats.org/officeDocument/2006/relationships/slide" Target="slides/slide11.xml"/><Relationship Id="rId39" Type="http://schemas.openxmlformats.org/officeDocument/2006/relationships/font" Target="fonts/OpenSans-bold.fntdata"/><Relationship Id="rId16" Type="http://schemas.openxmlformats.org/officeDocument/2006/relationships/slide" Target="slides/slide10.xml"/><Relationship Id="rId38" Type="http://schemas.openxmlformats.org/officeDocument/2006/relationships/font" Target="fonts/OpenSans-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dd2069da1b_2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dd2069da1b_2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dd2069da1b_2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dd2069da1b_2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Times New Roman"/>
              <a:ea typeface="Times New Roman"/>
              <a:cs typeface="Times New Roman"/>
              <a:sym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dd2069da1b_2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dd2069da1b_2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dd2069da1b_2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dd2069da1b_2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dd2069da1b_2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dd2069da1b_2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dd2069da1b_2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dd2069da1b_2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dd2069da1b_2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dd2069da1b_2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dd2069da1b_2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dd2069da1b_2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dd2069da1b_2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dd2069da1b_2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dd2069da1b_2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dd2069da1b_2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dd2069da1b_2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dd2069da1b_2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dd2069da1b_2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dd2069da1b_2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dd2069da1b_2_1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dd2069da1b_2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dd2069da1b_2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dd2069da1b_2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dd2069da1b_2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dd2069da1b_2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dd2069da1b_2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dd2069da1b_2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dd2069da1b_2_2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dd2069da1b_2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dd2069da1b_2_2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dd2069da1b_2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dd2069da1b_2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dd2069da1b_2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 name="Shape 340"/>
        <p:cNvGrpSpPr/>
        <p:nvPr/>
      </p:nvGrpSpPr>
      <p:grpSpPr>
        <a:xfrm>
          <a:off x="0" y="0"/>
          <a:ext cx="0" cy="0"/>
          <a:chOff x="0" y="0"/>
          <a:chExt cx="0" cy="0"/>
        </a:xfrm>
      </p:grpSpPr>
      <p:sp>
        <p:nvSpPr>
          <p:cNvPr id="341" name="Google Shape;341;gdd2069da1b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dd2069da1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those who are visual learners</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dd2069da1b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dd2069da1b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dd2069da1b_2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dd2069da1b_2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Times New Roman"/>
              <a:ea typeface="Times New Roman"/>
              <a:cs typeface="Times New Roman"/>
              <a:sym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dd2069da1b_2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dd2069da1b_2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dd2069da1b_2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dd2069da1b_2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dd2069da1b_2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dd2069da1b_2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d2069da1b_2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dd2069da1b_2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Times New Roman"/>
              <a:ea typeface="Times New Roman"/>
              <a:cs typeface="Times New Roman"/>
              <a:sym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dd2069da1b_2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dd2069da1b_2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dd2069da1b_2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dd2069da1b_2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6" name="Shape 66"/>
        <p:cNvGrpSpPr/>
        <p:nvPr/>
      </p:nvGrpSpPr>
      <p:grpSpPr>
        <a:xfrm>
          <a:off x="0" y="0"/>
          <a:ext cx="0" cy="0"/>
          <a:chOff x="0" y="0"/>
          <a:chExt cx="0" cy="0"/>
        </a:xfrm>
      </p:grpSpPr>
      <p:cxnSp>
        <p:nvCxnSpPr>
          <p:cNvPr id="67" name="Google Shape;67;p14"/>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68" name="Google Shape;68;p14"/>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69" name="Google Shape;69;p14"/>
          <p:cNvGrpSpPr/>
          <p:nvPr/>
        </p:nvGrpSpPr>
        <p:grpSpPr>
          <a:xfrm>
            <a:off x="1004144" y="1022025"/>
            <a:ext cx="7136668" cy="152400"/>
            <a:chOff x="1346429" y="1011300"/>
            <a:chExt cx="6452100" cy="152400"/>
          </a:xfrm>
        </p:grpSpPr>
        <p:cxnSp>
          <p:nvCxnSpPr>
            <p:cNvPr id="70" name="Google Shape;70;p14"/>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71" name="Google Shape;71;p14"/>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72" name="Google Shape;72;p14"/>
          <p:cNvGrpSpPr/>
          <p:nvPr/>
        </p:nvGrpSpPr>
        <p:grpSpPr>
          <a:xfrm>
            <a:off x="1004151" y="3969100"/>
            <a:ext cx="7136668" cy="152400"/>
            <a:chOff x="1346435" y="3969088"/>
            <a:chExt cx="6452100" cy="152400"/>
          </a:xfrm>
        </p:grpSpPr>
        <p:cxnSp>
          <p:nvCxnSpPr>
            <p:cNvPr id="73" name="Google Shape;73;p14"/>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74" name="Google Shape;74;p14"/>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75" name="Google Shape;75;p14"/>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76" name="Google Shape;76;p14"/>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77" name="Google Shape;7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8" name="Shape 78"/>
        <p:cNvGrpSpPr/>
        <p:nvPr/>
      </p:nvGrpSpPr>
      <p:grpSpPr>
        <a:xfrm>
          <a:off x="0" y="0"/>
          <a:ext cx="0" cy="0"/>
          <a:chOff x="0" y="0"/>
          <a:chExt cx="0" cy="0"/>
        </a:xfrm>
      </p:grpSpPr>
      <p:sp>
        <p:nvSpPr>
          <p:cNvPr id="79" name="Google Shape;79;p15"/>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81" name="Google Shape;81;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2" name="Shape 82"/>
        <p:cNvGrpSpPr/>
        <p:nvPr/>
      </p:nvGrpSpPr>
      <p:grpSpPr>
        <a:xfrm>
          <a:off x="0" y="0"/>
          <a:ext cx="0" cy="0"/>
          <a:chOff x="0" y="0"/>
          <a:chExt cx="0" cy="0"/>
        </a:xfrm>
      </p:grpSpPr>
      <p:sp>
        <p:nvSpPr>
          <p:cNvPr id="83" name="Google Shape;83;p16"/>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85" name="Google Shape;85;p16"/>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6" name="Google Shape;86;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89" name="Google Shape;89;p17"/>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0" name="Google Shape;90;p17"/>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1" name="Google Shape;91;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94" name="Google Shape;94;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5" name="Shape 95"/>
        <p:cNvGrpSpPr/>
        <p:nvPr/>
      </p:nvGrpSpPr>
      <p:grpSpPr>
        <a:xfrm>
          <a:off x="0" y="0"/>
          <a:ext cx="0" cy="0"/>
          <a:chOff x="0" y="0"/>
          <a:chExt cx="0" cy="0"/>
        </a:xfrm>
      </p:grpSpPr>
      <p:sp>
        <p:nvSpPr>
          <p:cNvPr id="96" name="Google Shape;96;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7" name="Google Shape;97;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8" name="Google Shape;98;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99" name="Shape 99"/>
        <p:cNvGrpSpPr/>
        <p:nvPr/>
      </p:nvGrpSpPr>
      <p:grpSpPr>
        <a:xfrm>
          <a:off x="0" y="0"/>
          <a:ext cx="0" cy="0"/>
          <a:chOff x="0" y="0"/>
          <a:chExt cx="0" cy="0"/>
        </a:xfrm>
      </p:grpSpPr>
      <p:sp>
        <p:nvSpPr>
          <p:cNvPr id="100" name="Google Shape;100;p20"/>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101" name="Google Shape;101;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2" name="Shape 102"/>
        <p:cNvGrpSpPr/>
        <p:nvPr/>
      </p:nvGrpSpPr>
      <p:grpSpPr>
        <a:xfrm>
          <a:off x="0" y="0"/>
          <a:ext cx="0" cy="0"/>
          <a:chOff x="0" y="0"/>
          <a:chExt cx="0" cy="0"/>
        </a:xfrm>
      </p:grpSpPr>
      <p:sp>
        <p:nvSpPr>
          <p:cNvPr id="103" name="Google Shape;103;p21"/>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 name="Google Shape;104;p21"/>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105" name="Google Shape;105;p21"/>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06" name="Google Shape;106;p21"/>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07" name="Google Shape;107;p21"/>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108" name="Google Shape;108;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9" name="Shape 109"/>
        <p:cNvGrpSpPr/>
        <p:nvPr/>
      </p:nvGrpSpPr>
      <p:grpSpPr>
        <a:xfrm>
          <a:off x="0" y="0"/>
          <a:ext cx="0" cy="0"/>
          <a:chOff x="0" y="0"/>
          <a:chExt cx="0" cy="0"/>
        </a:xfrm>
      </p:grpSpPr>
      <p:sp>
        <p:nvSpPr>
          <p:cNvPr id="110" name="Google Shape;110;p22"/>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111" name="Google Shape;111;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2" name="Shape 112"/>
        <p:cNvGrpSpPr/>
        <p:nvPr/>
      </p:nvGrpSpPr>
      <p:grpSpPr>
        <a:xfrm>
          <a:off x="0" y="0"/>
          <a:ext cx="0" cy="0"/>
          <a:chOff x="0" y="0"/>
          <a:chExt cx="0" cy="0"/>
        </a:xfrm>
      </p:grpSpPr>
      <p:sp>
        <p:nvSpPr>
          <p:cNvPr id="113" name="Google Shape;113;p23"/>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3"/>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115" name="Google Shape;115;p23"/>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116" name="Google Shape;116;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7" name="Shape 117"/>
        <p:cNvGrpSpPr/>
        <p:nvPr/>
      </p:nvGrpSpPr>
      <p:grpSpPr>
        <a:xfrm>
          <a:off x="0" y="0"/>
          <a:ext cx="0" cy="0"/>
          <a:chOff x="0" y="0"/>
          <a:chExt cx="0" cy="0"/>
        </a:xfrm>
      </p:grpSpPr>
      <p:sp>
        <p:nvSpPr>
          <p:cNvPr id="118" name="Google Shape;118;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3.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62" name="Shape 62"/>
        <p:cNvGrpSpPr/>
        <p:nvPr/>
      </p:nvGrpSpPr>
      <p:grpSpPr>
        <a:xfrm>
          <a:off x="0" y="0"/>
          <a:ext cx="0" cy="0"/>
          <a:chOff x="0" y="0"/>
          <a:chExt cx="0" cy="0"/>
        </a:xfrm>
      </p:grpSpPr>
      <p:sp>
        <p:nvSpPr>
          <p:cNvPr id="63" name="Google Shape;63;p13"/>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64" name="Google Shape;64;p13"/>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65" name="Google Shape;65;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mc:AlternateContent>
    <mc:Choice Requires="p14">
      <p:transition spd="slow" p14:dur="10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hyperlink" Target="https://www.verywellmind.com/what-is-active-listening-3024343" TargetMode="External"/><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hyperlink" Target="https://www.mindtools.com/CommSkll/ActiveListening.htm" TargetMode="Externa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 Id="rId3" Type="http://schemas.openxmlformats.org/officeDocument/2006/relationships/hyperlink" Target="https://www.mindtools.com/pages/article/Body_Language.htm"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 Id="rId3"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hyperlink" Target="https://www.mindtools.com/CommSkll/ActiveListening.htm" TargetMode="External"/><Relationship Id="rId4" Type="http://schemas.openxmlformats.org/officeDocument/2006/relationships/hyperlink" Target="https://www.livewellwithsharonmartin.com/what-are-boundarie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5"/>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Professional Skills</a:t>
            </a:r>
            <a:endParaRPr/>
          </a:p>
        </p:txBody>
      </p:sp>
      <p:sp>
        <p:nvSpPr>
          <p:cNvPr id="124" name="Google Shape;124;p25"/>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CCLA Peer Consultant Training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4"/>
          <p:cNvSpPr txBox="1"/>
          <p:nvPr>
            <p:ph type="title"/>
          </p:nvPr>
        </p:nvSpPr>
        <p:spPr>
          <a:xfrm>
            <a:off x="422850" y="5859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Body</a:t>
            </a:r>
            <a:endParaRPr/>
          </a:p>
        </p:txBody>
      </p:sp>
      <p:sp>
        <p:nvSpPr>
          <p:cNvPr id="218" name="Google Shape;218;p34"/>
          <p:cNvSpPr txBox="1"/>
          <p:nvPr>
            <p:ph idx="1" type="body"/>
          </p:nvPr>
        </p:nvSpPr>
        <p:spPr>
          <a:xfrm>
            <a:off x="402900" y="1487550"/>
            <a:ext cx="8315400" cy="26445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a:t>The body of the paragraph is the whole reason you are sending an email. It’s the meat and potatoes. This information should be accessible, easy to read, and to the point.</a:t>
            </a:r>
            <a:r>
              <a:rPr b="1" lang="en" u="sng"/>
              <a:t> Most importantly the body of the email should be coherent and in complete sentences. </a:t>
            </a:r>
            <a:endParaRPr b="1" u="sng"/>
          </a:p>
          <a:p>
            <a:pPr indent="0" lvl="0" marL="0" rtl="0" algn="ctr">
              <a:spcBef>
                <a:spcPts val="1200"/>
              </a:spcBef>
              <a:spcAft>
                <a:spcPts val="0"/>
              </a:spcAft>
              <a:buNone/>
            </a:pPr>
            <a:r>
              <a:rPr b="1" lang="en" u="sng"/>
              <a:t>Sending an email is not the same as sending a text. </a:t>
            </a:r>
            <a:endParaRPr b="1" u="sng"/>
          </a:p>
          <a:p>
            <a:pPr indent="0" lvl="0" marL="0" rtl="0" algn="l">
              <a:spcBef>
                <a:spcPts val="1200"/>
              </a:spcBef>
              <a:spcAft>
                <a:spcPts val="0"/>
              </a:spcAft>
              <a:buNone/>
            </a:pPr>
            <a:r>
              <a:rPr b="1" lang="en"/>
              <a:t>The body of the email should include: </a:t>
            </a:r>
            <a:endParaRPr b="1"/>
          </a:p>
          <a:p>
            <a:pPr indent="-325755" lvl="0" marL="457200" rtl="0" algn="l">
              <a:spcBef>
                <a:spcPts val="1200"/>
              </a:spcBef>
              <a:spcAft>
                <a:spcPts val="0"/>
              </a:spcAft>
              <a:buSzPct val="100000"/>
              <a:buChar char="●"/>
            </a:pPr>
            <a:r>
              <a:rPr lang="en"/>
              <a:t>Who, what, where, when, why: This is all crucial information to provide context. </a:t>
            </a:r>
            <a:endParaRPr/>
          </a:p>
          <a:p>
            <a:pPr indent="-325755" lvl="0" marL="457200" rtl="0" algn="l">
              <a:spcBef>
                <a:spcPts val="0"/>
              </a:spcBef>
              <a:spcAft>
                <a:spcPts val="0"/>
              </a:spcAft>
              <a:buSzPct val="100000"/>
              <a:buChar char="●"/>
            </a:pPr>
            <a:r>
              <a:rPr lang="en"/>
              <a:t>Specifics: Always provide specific detail if you can, such as dates/times. </a:t>
            </a:r>
            <a:endParaRPr/>
          </a:p>
          <a:p>
            <a:pPr indent="-325755" lvl="0" marL="457200" rtl="0" algn="l">
              <a:spcBef>
                <a:spcPts val="0"/>
              </a:spcBef>
              <a:spcAft>
                <a:spcPts val="0"/>
              </a:spcAft>
              <a:buSzPct val="100000"/>
              <a:buChar char="●"/>
            </a:pPr>
            <a:r>
              <a:rPr lang="en"/>
              <a:t>Clear and concise thoughts.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5"/>
          <p:cNvSpPr txBox="1"/>
          <p:nvPr>
            <p:ph type="title"/>
          </p:nvPr>
        </p:nvSpPr>
        <p:spPr>
          <a:xfrm>
            <a:off x="422850" y="5859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Body Cont.</a:t>
            </a:r>
            <a:endParaRPr/>
          </a:p>
        </p:txBody>
      </p:sp>
      <p:sp>
        <p:nvSpPr>
          <p:cNvPr id="224" name="Google Shape;224;p35"/>
          <p:cNvSpPr txBox="1"/>
          <p:nvPr/>
        </p:nvSpPr>
        <p:spPr>
          <a:xfrm>
            <a:off x="1275625" y="1475875"/>
            <a:ext cx="1158900" cy="4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2"/>
                </a:solidFill>
                <a:latin typeface="Open Sans"/>
                <a:ea typeface="Open Sans"/>
                <a:cs typeface="Open Sans"/>
                <a:sym typeface="Open Sans"/>
              </a:rPr>
              <a:t>Bad Body: </a:t>
            </a:r>
            <a:endParaRPr i="1" sz="1500">
              <a:solidFill>
                <a:schemeClr val="dk2"/>
              </a:solidFill>
              <a:latin typeface="Open Sans"/>
              <a:ea typeface="Open Sans"/>
              <a:cs typeface="Open Sans"/>
              <a:sym typeface="Open Sans"/>
            </a:endParaRPr>
          </a:p>
        </p:txBody>
      </p:sp>
      <p:sp>
        <p:nvSpPr>
          <p:cNvPr id="225" name="Google Shape;225;p35"/>
          <p:cNvSpPr txBox="1"/>
          <p:nvPr/>
        </p:nvSpPr>
        <p:spPr>
          <a:xfrm>
            <a:off x="5799638" y="1475875"/>
            <a:ext cx="1409400" cy="41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2"/>
                </a:solidFill>
                <a:latin typeface="Open Sans"/>
                <a:ea typeface="Open Sans"/>
                <a:cs typeface="Open Sans"/>
                <a:sym typeface="Open Sans"/>
              </a:rPr>
              <a:t>Good Body: </a:t>
            </a:r>
            <a:endParaRPr i="1" sz="1500">
              <a:solidFill>
                <a:schemeClr val="dk2"/>
              </a:solidFill>
              <a:latin typeface="Open Sans"/>
              <a:ea typeface="Open Sans"/>
              <a:cs typeface="Open Sans"/>
              <a:sym typeface="Open Sans"/>
            </a:endParaRPr>
          </a:p>
        </p:txBody>
      </p:sp>
      <p:pic>
        <p:nvPicPr>
          <p:cNvPr id="226" name="Google Shape;226;p35"/>
          <p:cNvPicPr preferRelativeResize="0"/>
          <p:nvPr/>
        </p:nvPicPr>
        <p:blipFill rotWithShape="1">
          <a:blip r:embed="rId3">
            <a:alphaModFix/>
          </a:blip>
          <a:srcRect b="27845" l="57030" r="5280" t="24951"/>
          <a:stretch/>
        </p:blipFill>
        <p:spPr>
          <a:xfrm>
            <a:off x="705075" y="1924500"/>
            <a:ext cx="3305352" cy="2328550"/>
          </a:xfrm>
          <a:prstGeom prst="rect">
            <a:avLst/>
          </a:prstGeom>
          <a:noFill/>
          <a:ln>
            <a:noFill/>
          </a:ln>
        </p:spPr>
      </p:pic>
      <p:pic>
        <p:nvPicPr>
          <p:cNvPr id="227" name="Google Shape;227;p35"/>
          <p:cNvPicPr preferRelativeResize="0"/>
          <p:nvPr/>
        </p:nvPicPr>
        <p:blipFill rotWithShape="1">
          <a:blip r:embed="rId4">
            <a:alphaModFix/>
          </a:blip>
          <a:srcRect b="24243" l="57584" r="5599" t="24844"/>
          <a:stretch/>
        </p:blipFill>
        <p:spPr>
          <a:xfrm>
            <a:off x="4750525" y="1924500"/>
            <a:ext cx="2993626" cy="2328550"/>
          </a:xfrm>
          <a:prstGeom prst="rect">
            <a:avLst/>
          </a:prstGeom>
          <a:noFill/>
          <a:ln>
            <a:noFill/>
          </a:ln>
        </p:spPr>
      </p:pic>
      <p:sp>
        <p:nvSpPr>
          <p:cNvPr id="228" name="Google Shape;228;p35"/>
          <p:cNvSpPr txBox="1"/>
          <p:nvPr/>
        </p:nvSpPr>
        <p:spPr>
          <a:xfrm>
            <a:off x="2434525" y="2972650"/>
            <a:ext cx="2524200" cy="158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Open Sans"/>
                <a:ea typeface="Open Sans"/>
                <a:cs typeface="Open Sans"/>
                <a:sym typeface="Open Sans"/>
              </a:rPr>
              <a:t>There are no details as to what notes the sender is asking about.</a:t>
            </a:r>
            <a:endParaRPr sz="1300">
              <a:solidFill>
                <a:schemeClr val="dk2"/>
              </a:solidFill>
              <a:latin typeface="Open Sans"/>
              <a:ea typeface="Open Sans"/>
              <a:cs typeface="Open Sans"/>
              <a:sym typeface="Open Sans"/>
            </a:endParaRPr>
          </a:p>
          <a:p>
            <a:pPr indent="0" lvl="0" marL="0" rtl="0" algn="l">
              <a:spcBef>
                <a:spcPts val="0"/>
              </a:spcBef>
              <a:spcAft>
                <a:spcPts val="0"/>
              </a:spcAft>
              <a:buNone/>
            </a:pPr>
            <a:r>
              <a:t/>
            </a:r>
            <a:endParaRPr sz="1300">
              <a:solidFill>
                <a:schemeClr val="dk2"/>
              </a:solidFill>
              <a:latin typeface="Open Sans"/>
              <a:ea typeface="Open Sans"/>
              <a:cs typeface="Open Sans"/>
              <a:sym typeface="Open Sans"/>
            </a:endParaRPr>
          </a:p>
          <a:p>
            <a:pPr indent="0" lvl="0" marL="0" rtl="0" algn="l">
              <a:spcBef>
                <a:spcPts val="0"/>
              </a:spcBef>
              <a:spcAft>
                <a:spcPts val="0"/>
              </a:spcAft>
              <a:buNone/>
            </a:pPr>
            <a:r>
              <a:rPr lang="en" sz="1300">
                <a:solidFill>
                  <a:schemeClr val="dk2"/>
                </a:solidFill>
                <a:latin typeface="Open Sans"/>
                <a:ea typeface="Open Sans"/>
                <a:cs typeface="Open Sans"/>
                <a:sym typeface="Open Sans"/>
              </a:rPr>
              <a:t>A follow up email with clarifying questions would be needed.</a:t>
            </a:r>
            <a:endParaRPr sz="1500">
              <a:solidFill>
                <a:schemeClr val="dk2"/>
              </a:solidFill>
              <a:latin typeface="Open Sans"/>
              <a:ea typeface="Open Sans"/>
              <a:cs typeface="Open Sans"/>
              <a:sym typeface="Open Sans"/>
            </a:endParaRPr>
          </a:p>
        </p:txBody>
      </p:sp>
      <p:sp>
        <p:nvSpPr>
          <p:cNvPr id="229" name="Google Shape;229;p35"/>
          <p:cNvSpPr txBox="1"/>
          <p:nvPr/>
        </p:nvSpPr>
        <p:spPr>
          <a:xfrm>
            <a:off x="6497975" y="2972650"/>
            <a:ext cx="2367300" cy="118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Open Sans"/>
                <a:ea typeface="Open Sans"/>
                <a:cs typeface="Open Sans"/>
                <a:sym typeface="Open Sans"/>
              </a:rPr>
              <a:t>This email is </a:t>
            </a:r>
            <a:r>
              <a:rPr lang="en" sz="1300">
                <a:solidFill>
                  <a:schemeClr val="dk2"/>
                </a:solidFill>
                <a:latin typeface="Open Sans"/>
                <a:ea typeface="Open Sans"/>
                <a:cs typeface="Open Sans"/>
                <a:sym typeface="Open Sans"/>
              </a:rPr>
              <a:t>clear and concise. </a:t>
            </a:r>
            <a:endParaRPr sz="1300">
              <a:solidFill>
                <a:schemeClr val="dk2"/>
              </a:solidFill>
              <a:latin typeface="Open Sans"/>
              <a:ea typeface="Open Sans"/>
              <a:cs typeface="Open Sans"/>
              <a:sym typeface="Open Sans"/>
            </a:endParaRPr>
          </a:p>
          <a:p>
            <a:pPr indent="0" lvl="0" marL="0" rtl="0" algn="l">
              <a:spcBef>
                <a:spcPts val="0"/>
              </a:spcBef>
              <a:spcAft>
                <a:spcPts val="0"/>
              </a:spcAft>
              <a:buNone/>
            </a:pPr>
            <a:r>
              <a:t/>
            </a:r>
            <a:endParaRPr sz="1300">
              <a:solidFill>
                <a:schemeClr val="dk2"/>
              </a:solidFill>
              <a:latin typeface="Open Sans"/>
              <a:ea typeface="Open Sans"/>
              <a:cs typeface="Open Sans"/>
              <a:sym typeface="Open Sans"/>
            </a:endParaRPr>
          </a:p>
          <a:p>
            <a:pPr indent="0" lvl="0" marL="0" rtl="0" algn="l">
              <a:spcBef>
                <a:spcPts val="0"/>
              </a:spcBef>
              <a:spcAft>
                <a:spcPts val="0"/>
              </a:spcAft>
              <a:buNone/>
            </a:pPr>
            <a:r>
              <a:rPr lang="en" sz="1300">
                <a:solidFill>
                  <a:schemeClr val="dk2"/>
                </a:solidFill>
                <a:latin typeface="Open Sans"/>
                <a:ea typeface="Open Sans"/>
                <a:cs typeface="Open Sans"/>
                <a:sym typeface="Open Sans"/>
              </a:rPr>
              <a:t>It is detailed and in complete sentences.</a:t>
            </a:r>
            <a:endParaRPr sz="1500">
              <a:solidFill>
                <a:schemeClr val="dk2"/>
              </a:solidFill>
              <a:latin typeface="Open Sans"/>
              <a:ea typeface="Open Sans"/>
              <a:cs typeface="Open Sans"/>
              <a:sym typeface="Open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36"/>
          <p:cNvSpPr txBox="1"/>
          <p:nvPr>
            <p:ph type="title"/>
          </p:nvPr>
        </p:nvSpPr>
        <p:spPr>
          <a:xfrm>
            <a:off x="424650" y="608175"/>
            <a:ext cx="3842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Sign-Off	</a:t>
            </a:r>
            <a:endParaRPr/>
          </a:p>
        </p:txBody>
      </p:sp>
      <p:sp>
        <p:nvSpPr>
          <p:cNvPr id="235" name="Google Shape;235;p36"/>
          <p:cNvSpPr txBox="1"/>
          <p:nvPr>
            <p:ph idx="1" type="body"/>
          </p:nvPr>
        </p:nvSpPr>
        <p:spPr>
          <a:xfrm>
            <a:off x="344325" y="1329600"/>
            <a:ext cx="8479200" cy="362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A sign-off can be one of the most stressful parts of an email as you can sit there and think through all the various possibilities. Here are some examples: </a:t>
            </a:r>
            <a:endParaRPr/>
          </a:p>
          <a:p>
            <a:pPr indent="-325755" lvl="0" marL="457200" rtl="0" algn="l">
              <a:spcBef>
                <a:spcPts val="1200"/>
              </a:spcBef>
              <a:spcAft>
                <a:spcPts val="0"/>
              </a:spcAft>
              <a:buSzPct val="100000"/>
              <a:buChar char="●"/>
            </a:pPr>
            <a:r>
              <a:rPr b="1" lang="en"/>
              <a:t>“Best,”</a:t>
            </a:r>
            <a:r>
              <a:rPr lang="en"/>
              <a:t>: It is simple yet professional. You may also see this as “Best regards.” These are traditional and typically the “safe” sign off, even in professional emails. </a:t>
            </a:r>
            <a:endParaRPr/>
          </a:p>
          <a:p>
            <a:pPr indent="-304165" lvl="1" marL="914400" rtl="0" algn="l">
              <a:spcBef>
                <a:spcPts val="0"/>
              </a:spcBef>
              <a:spcAft>
                <a:spcPts val="0"/>
              </a:spcAft>
              <a:buSzPct val="100000"/>
              <a:buChar char="○"/>
            </a:pPr>
            <a:r>
              <a:rPr lang="en"/>
              <a:t>Using “Sincerely,” can be professional but it quite outdated and is used more for very formal correspondences. </a:t>
            </a:r>
            <a:endParaRPr/>
          </a:p>
          <a:p>
            <a:pPr indent="-325755" lvl="0" marL="457200" rtl="0" algn="l">
              <a:spcBef>
                <a:spcPts val="0"/>
              </a:spcBef>
              <a:spcAft>
                <a:spcPts val="0"/>
              </a:spcAft>
              <a:buSzPct val="100000"/>
              <a:buChar char="●"/>
            </a:pPr>
            <a:r>
              <a:rPr b="1" lang="en"/>
              <a:t>“Thank You,”</a:t>
            </a:r>
            <a:r>
              <a:rPr lang="en"/>
              <a:t>: This one is a good one, but be careful. Depending on the context of an email it can be read as a bit demanding. </a:t>
            </a:r>
            <a:endParaRPr/>
          </a:p>
          <a:p>
            <a:pPr indent="-304165" lvl="1" marL="914400" rtl="0" algn="l">
              <a:spcBef>
                <a:spcPts val="0"/>
              </a:spcBef>
              <a:spcAft>
                <a:spcPts val="0"/>
              </a:spcAft>
              <a:buSzPct val="100000"/>
              <a:buChar char="○"/>
            </a:pPr>
            <a:r>
              <a:rPr lang="en"/>
              <a:t>EX: If requesting information and you put a “Thank You” at the end it is implying that you are thanking  the respondent as if they have already given you the information. </a:t>
            </a:r>
            <a:endParaRPr/>
          </a:p>
          <a:p>
            <a:pPr indent="-304165" lvl="1" marL="914400" rtl="0" algn="l">
              <a:spcBef>
                <a:spcPts val="0"/>
              </a:spcBef>
              <a:spcAft>
                <a:spcPts val="0"/>
              </a:spcAft>
              <a:buSzPct val="100000"/>
              <a:buChar char="○"/>
            </a:pPr>
            <a:r>
              <a:rPr lang="en"/>
              <a:t>Beware of “Thanks!” Only use this when actually thanking someone for information they have provided. This can often be read as giving a direct order and can rub the wrong way. </a:t>
            </a:r>
            <a:endParaRPr/>
          </a:p>
          <a:p>
            <a:pPr indent="-325755" lvl="0" marL="457200" rtl="0" algn="l">
              <a:spcBef>
                <a:spcPts val="0"/>
              </a:spcBef>
              <a:spcAft>
                <a:spcPts val="0"/>
              </a:spcAft>
              <a:buSzPct val="100000"/>
              <a:buChar char="●"/>
            </a:pPr>
            <a:r>
              <a:rPr b="1" lang="en"/>
              <a:t>Create your own:</a:t>
            </a:r>
            <a:r>
              <a:rPr lang="en"/>
              <a:t> Sign-off depending on the context of the email and who you are sending it to. Some that could be used are: </a:t>
            </a:r>
            <a:endParaRPr/>
          </a:p>
          <a:p>
            <a:pPr indent="-304165" lvl="1" marL="914400" rtl="0" algn="l">
              <a:spcBef>
                <a:spcPts val="0"/>
              </a:spcBef>
              <a:spcAft>
                <a:spcPts val="0"/>
              </a:spcAft>
              <a:buSzPct val="100000"/>
              <a:buChar char="○"/>
            </a:pPr>
            <a:r>
              <a:rPr lang="en"/>
              <a:t>Have a great day, </a:t>
            </a:r>
            <a:endParaRPr/>
          </a:p>
          <a:p>
            <a:pPr indent="-304165" lvl="1" marL="914400" rtl="0" algn="l">
              <a:spcBef>
                <a:spcPts val="0"/>
              </a:spcBef>
              <a:spcAft>
                <a:spcPts val="0"/>
              </a:spcAft>
              <a:buSzPct val="100000"/>
              <a:buChar char="○"/>
            </a:pPr>
            <a:r>
              <a:rPr lang="en"/>
              <a:t>Stay safe,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7"/>
          <p:cNvSpPr txBox="1"/>
          <p:nvPr>
            <p:ph type="title"/>
          </p:nvPr>
        </p:nvSpPr>
        <p:spPr>
          <a:xfrm>
            <a:off x="424650" y="608175"/>
            <a:ext cx="3842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Signature	</a:t>
            </a:r>
            <a:endParaRPr/>
          </a:p>
        </p:txBody>
      </p:sp>
      <p:sp>
        <p:nvSpPr>
          <p:cNvPr id="241" name="Google Shape;241;p37"/>
          <p:cNvSpPr txBox="1"/>
          <p:nvPr>
            <p:ph idx="1" type="body"/>
          </p:nvPr>
        </p:nvSpPr>
        <p:spPr>
          <a:xfrm>
            <a:off x="344325" y="1329600"/>
            <a:ext cx="8479200" cy="362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A signature will change from email to email, position to position. There are some basics to include in your signature which are listed below. However, please keep in mind that </a:t>
            </a:r>
            <a:r>
              <a:rPr b="1" lang="en"/>
              <a:t>your signature is not your resume. Keep it simple and need to know.</a:t>
            </a:r>
            <a:endParaRPr b="1"/>
          </a:p>
          <a:p>
            <a:pPr indent="0" lvl="0" marL="0" rtl="0" algn="l">
              <a:spcBef>
                <a:spcPts val="1200"/>
              </a:spcBef>
              <a:spcAft>
                <a:spcPts val="0"/>
              </a:spcAft>
              <a:buNone/>
            </a:pPr>
            <a:r>
              <a:rPr lang="en"/>
              <a:t>Basics to Include: </a:t>
            </a:r>
            <a:endParaRPr/>
          </a:p>
          <a:p>
            <a:pPr indent="-342900" lvl="0" marL="457200" rtl="0" algn="l">
              <a:spcBef>
                <a:spcPts val="1200"/>
              </a:spcBef>
              <a:spcAft>
                <a:spcPts val="0"/>
              </a:spcAft>
              <a:buSzPts val="1800"/>
              <a:buChar char="●"/>
            </a:pPr>
            <a:r>
              <a:rPr b="1" lang="en"/>
              <a:t>Name </a:t>
            </a:r>
            <a:endParaRPr b="1"/>
          </a:p>
          <a:p>
            <a:pPr indent="-317500" lvl="1" marL="914400" rtl="0" algn="l">
              <a:spcBef>
                <a:spcPts val="0"/>
              </a:spcBef>
              <a:spcAft>
                <a:spcPts val="0"/>
              </a:spcAft>
              <a:buSzPts val="1400"/>
              <a:buChar char="○"/>
            </a:pPr>
            <a:r>
              <a:rPr lang="en"/>
              <a:t>The name can be a tricky one as sometimes the “signature” field on an email will not show up in an email and can appear as “...”  at the bottom of the email. I personally recommend signing your name every time. </a:t>
            </a:r>
            <a:endParaRPr/>
          </a:p>
          <a:p>
            <a:pPr indent="-317500" lvl="1" marL="914400" rtl="0" algn="l">
              <a:spcBef>
                <a:spcPts val="0"/>
              </a:spcBef>
              <a:spcAft>
                <a:spcPts val="0"/>
              </a:spcAft>
              <a:buSzPts val="1400"/>
              <a:buChar char="○"/>
            </a:pPr>
            <a:r>
              <a:rPr lang="en"/>
              <a:t>In an initial email you will always want to include your full name. </a:t>
            </a:r>
            <a:endParaRPr/>
          </a:p>
          <a:p>
            <a:pPr indent="-342900" lvl="0" marL="457200" rtl="0" algn="l">
              <a:spcBef>
                <a:spcPts val="0"/>
              </a:spcBef>
              <a:spcAft>
                <a:spcPts val="0"/>
              </a:spcAft>
              <a:buSzPts val="1800"/>
              <a:buChar char="●"/>
            </a:pPr>
            <a:r>
              <a:rPr b="1" lang="en"/>
              <a:t>Position</a:t>
            </a:r>
            <a:endParaRPr/>
          </a:p>
          <a:p>
            <a:pPr indent="-342900" lvl="0" marL="457200" rtl="0" algn="l">
              <a:spcBef>
                <a:spcPts val="0"/>
              </a:spcBef>
              <a:spcAft>
                <a:spcPts val="0"/>
              </a:spcAft>
              <a:buSzPts val="1800"/>
              <a:buChar char="●"/>
            </a:pPr>
            <a:r>
              <a:rPr b="1" lang="en"/>
              <a:t>Pronouns (Depending on the Job)</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8"/>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Boundaries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are boundaries?</a:t>
            </a:r>
            <a:endParaRPr/>
          </a:p>
        </p:txBody>
      </p:sp>
      <p:sp>
        <p:nvSpPr>
          <p:cNvPr id="252" name="Google Shape;252;p39"/>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Boundaries are the way you tell others how they can treat you</a:t>
            </a:r>
            <a:endParaRPr/>
          </a:p>
          <a:p>
            <a:pPr indent="-342900" lvl="0" marL="457200" rtl="0" algn="l">
              <a:spcBef>
                <a:spcPts val="0"/>
              </a:spcBef>
              <a:spcAft>
                <a:spcPts val="0"/>
              </a:spcAft>
              <a:buSzPts val="1800"/>
              <a:buChar char="●"/>
            </a:pPr>
            <a:r>
              <a:rPr lang="en"/>
              <a:t>This is how you set limits and communicate how you expect to be treated</a:t>
            </a:r>
            <a:endParaRPr/>
          </a:p>
          <a:p>
            <a:pPr indent="-342900" lvl="0" marL="457200" rtl="0" algn="l">
              <a:spcBef>
                <a:spcPts val="0"/>
              </a:spcBef>
              <a:spcAft>
                <a:spcPts val="0"/>
              </a:spcAft>
              <a:buSzPts val="1800"/>
              <a:buChar char="●"/>
            </a:pPr>
            <a:r>
              <a:rPr lang="en"/>
              <a:t>Boundaries allow for clear communication between others</a:t>
            </a:r>
            <a:endParaRPr/>
          </a:p>
        </p:txBody>
      </p:sp>
      <p:sp>
        <p:nvSpPr>
          <p:cNvPr id="253" name="Google Shape;253;p39"/>
          <p:cNvSpPr txBox="1"/>
          <p:nvPr/>
        </p:nvSpPr>
        <p:spPr>
          <a:xfrm>
            <a:off x="0" y="446625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https://www.livewellwithsharonmartin.com/what-are-boundaries/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pic>
        <p:nvPicPr>
          <p:cNvPr id="258" name="Google Shape;258;p40"/>
          <p:cNvPicPr preferRelativeResize="0"/>
          <p:nvPr/>
        </p:nvPicPr>
        <p:blipFill>
          <a:blip r:embed="rId3">
            <a:alphaModFix/>
          </a:blip>
          <a:stretch>
            <a:fillRect/>
          </a:stretch>
        </p:blipFill>
        <p:spPr>
          <a:xfrm>
            <a:off x="3040375" y="152400"/>
            <a:ext cx="3063260" cy="4838700"/>
          </a:xfrm>
          <a:prstGeom prst="rect">
            <a:avLst/>
          </a:prstGeom>
          <a:noFill/>
          <a:ln>
            <a:noFill/>
          </a:ln>
        </p:spPr>
      </p:pic>
      <p:sp>
        <p:nvSpPr>
          <p:cNvPr id="259" name="Google Shape;259;p40"/>
          <p:cNvSpPr txBox="1"/>
          <p:nvPr/>
        </p:nvSpPr>
        <p:spPr>
          <a:xfrm>
            <a:off x="0" y="446625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https://www.livewellwithsharonmartin.com/what-are-boundaries/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1"/>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Active Listening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Active Listening?</a:t>
            </a:r>
            <a:endParaRPr/>
          </a:p>
        </p:txBody>
      </p:sp>
      <p:sp>
        <p:nvSpPr>
          <p:cNvPr id="270" name="Google Shape;270;p42"/>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Making a conscious effort to understand the complete message another person is communicating</a:t>
            </a:r>
            <a:endParaRPr/>
          </a:p>
          <a:p>
            <a:pPr indent="-342900" lvl="0" marL="457200" rtl="0" algn="l">
              <a:spcBef>
                <a:spcPts val="0"/>
              </a:spcBef>
              <a:spcAft>
                <a:spcPts val="0"/>
              </a:spcAft>
              <a:buSzPts val="1800"/>
              <a:buChar char="●"/>
            </a:pPr>
            <a:r>
              <a:rPr lang="en"/>
              <a:t>“When you listen actively, you are fully engaged and immersed in what the other person is saying.”</a:t>
            </a:r>
            <a:endParaRPr sz="2300"/>
          </a:p>
        </p:txBody>
      </p:sp>
      <p:sp>
        <p:nvSpPr>
          <p:cNvPr id="271" name="Google Shape;271;p42"/>
          <p:cNvSpPr txBox="1"/>
          <p:nvPr/>
        </p:nvSpPr>
        <p:spPr>
          <a:xfrm>
            <a:off x="0" y="4579225"/>
            <a:ext cx="91440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https://www.verywellmind.com/what-is-active-listening-3024343</a:t>
            </a:r>
            <a:endParaRPr/>
          </a:p>
        </p:txBody>
      </p:sp>
      <p:pic>
        <p:nvPicPr>
          <p:cNvPr id="272" name="Google Shape;272;p42"/>
          <p:cNvPicPr preferRelativeResize="0"/>
          <p:nvPr/>
        </p:nvPicPr>
        <p:blipFill>
          <a:blip r:embed="rId4">
            <a:alphaModFix/>
          </a:blip>
          <a:stretch>
            <a:fillRect/>
          </a:stretch>
        </p:blipFill>
        <p:spPr>
          <a:xfrm>
            <a:off x="5701050" y="2459000"/>
            <a:ext cx="2379175" cy="23791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to Actively Listen</a:t>
            </a:r>
            <a:endParaRPr/>
          </a:p>
        </p:txBody>
      </p:sp>
      <p:sp>
        <p:nvSpPr>
          <p:cNvPr id="278" name="Google Shape;278;p43"/>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Five techniques</a:t>
            </a:r>
            <a:endParaRPr/>
          </a:p>
          <a:p>
            <a:pPr indent="-342900" lvl="0" marL="457200" rtl="0" algn="l">
              <a:spcBef>
                <a:spcPts val="1200"/>
              </a:spcBef>
              <a:spcAft>
                <a:spcPts val="0"/>
              </a:spcAft>
              <a:buSzPts val="1800"/>
              <a:buAutoNum type="arabicPeriod"/>
            </a:pPr>
            <a:r>
              <a:rPr lang="en"/>
              <a:t>Pay Attention</a:t>
            </a:r>
            <a:endParaRPr/>
          </a:p>
          <a:p>
            <a:pPr indent="-342900" lvl="0" marL="457200" rtl="0" algn="l">
              <a:spcBef>
                <a:spcPts val="0"/>
              </a:spcBef>
              <a:spcAft>
                <a:spcPts val="0"/>
              </a:spcAft>
              <a:buSzPts val="1800"/>
              <a:buAutoNum type="arabicPeriod"/>
            </a:pPr>
            <a:r>
              <a:rPr lang="en"/>
              <a:t>Show That You’re Listening</a:t>
            </a:r>
            <a:endParaRPr/>
          </a:p>
          <a:p>
            <a:pPr indent="-342900" lvl="0" marL="457200" rtl="0" algn="l">
              <a:spcBef>
                <a:spcPts val="0"/>
              </a:spcBef>
              <a:spcAft>
                <a:spcPts val="0"/>
              </a:spcAft>
              <a:buSzPts val="1800"/>
              <a:buAutoNum type="arabicPeriod"/>
            </a:pPr>
            <a:r>
              <a:rPr lang="en"/>
              <a:t>Provide Feedback</a:t>
            </a:r>
            <a:endParaRPr/>
          </a:p>
          <a:p>
            <a:pPr indent="-342900" lvl="0" marL="457200" rtl="0" algn="l">
              <a:spcBef>
                <a:spcPts val="0"/>
              </a:spcBef>
              <a:spcAft>
                <a:spcPts val="0"/>
              </a:spcAft>
              <a:buSzPts val="1800"/>
              <a:buAutoNum type="arabicPeriod"/>
            </a:pPr>
            <a:r>
              <a:rPr lang="en"/>
              <a:t>Defer Judgment</a:t>
            </a:r>
            <a:endParaRPr/>
          </a:p>
          <a:p>
            <a:pPr indent="-342900" lvl="0" marL="457200" rtl="0" algn="l">
              <a:spcBef>
                <a:spcPts val="0"/>
              </a:spcBef>
              <a:spcAft>
                <a:spcPts val="0"/>
              </a:spcAft>
              <a:buSzPts val="1800"/>
              <a:buAutoNum type="arabicPeriod"/>
            </a:pPr>
            <a:r>
              <a:rPr lang="en"/>
              <a:t>Respond Appropriately</a:t>
            </a:r>
            <a:endParaRPr/>
          </a:p>
        </p:txBody>
      </p:sp>
      <p:sp>
        <p:nvSpPr>
          <p:cNvPr id="279" name="Google Shape;279;p43"/>
          <p:cNvSpPr txBox="1"/>
          <p:nvPr/>
        </p:nvSpPr>
        <p:spPr>
          <a:xfrm>
            <a:off x="0" y="4579225"/>
            <a:ext cx="9144000" cy="49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https://www.mindtools.com/CommSkll/ActiveListening.htm</a:t>
            </a:r>
            <a:endParaRPr/>
          </a:p>
        </p:txBody>
      </p:sp>
      <p:pic>
        <p:nvPicPr>
          <p:cNvPr id="280" name="Google Shape;280;p43"/>
          <p:cNvPicPr preferRelativeResize="0"/>
          <p:nvPr/>
        </p:nvPicPr>
        <p:blipFill>
          <a:blip r:embed="rId4">
            <a:alphaModFix/>
          </a:blip>
          <a:stretch>
            <a:fillRect/>
          </a:stretch>
        </p:blipFill>
        <p:spPr>
          <a:xfrm>
            <a:off x="3854525" y="1264175"/>
            <a:ext cx="5039753" cy="26576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6"/>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How to Write an Email</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Pay Attention</a:t>
            </a:r>
            <a:endParaRPr/>
          </a:p>
        </p:txBody>
      </p:sp>
      <p:sp>
        <p:nvSpPr>
          <p:cNvPr id="286" name="Google Shape;286;p4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Look directly at the speaker</a:t>
            </a:r>
            <a:endParaRPr/>
          </a:p>
          <a:p>
            <a:pPr indent="-342900" lvl="0" marL="457200" rtl="0" algn="l">
              <a:spcBef>
                <a:spcPts val="0"/>
              </a:spcBef>
              <a:spcAft>
                <a:spcPts val="0"/>
              </a:spcAft>
              <a:buSzPts val="1800"/>
              <a:buChar char="●"/>
            </a:pPr>
            <a:r>
              <a:rPr lang="en"/>
              <a:t>Push away thoughts that may distract you</a:t>
            </a:r>
            <a:endParaRPr/>
          </a:p>
          <a:p>
            <a:pPr indent="-342900" lvl="0" marL="457200" rtl="0" algn="l">
              <a:spcBef>
                <a:spcPts val="0"/>
              </a:spcBef>
              <a:spcAft>
                <a:spcPts val="0"/>
              </a:spcAft>
              <a:buSzPts val="1800"/>
              <a:buChar char="●"/>
            </a:pPr>
            <a:r>
              <a:rPr lang="en"/>
              <a:t>Don’t listen just to formulate a response</a:t>
            </a:r>
            <a:endParaRPr/>
          </a:p>
          <a:p>
            <a:pPr indent="-342900" lvl="0" marL="457200" rtl="0" algn="l">
              <a:spcBef>
                <a:spcPts val="0"/>
              </a:spcBef>
              <a:spcAft>
                <a:spcPts val="0"/>
              </a:spcAft>
              <a:buSzPts val="1800"/>
              <a:buChar char="●"/>
            </a:pPr>
            <a:r>
              <a:rPr lang="en"/>
              <a:t>Try to bring the speaker to a calmer and quieter environment to reduce other distractions</a:t>
            </a:r>
            <a:endParaRPr/>
          </a:p>
          <a:p>
            <a:pPr indent="-342900" lvl="0" marL="457200" rtl="0" algn="l">
              <a:spcBef>
                <a:spcPts val="0"/>
              </a:spcBef>
              <a:spcAft>
                <a:spcPts val="0"/>
              </a:spcAft>
              <a:buSzPts val="1800"/>
              <a:buChar char="●"/>
            </a:pPr>
            <a:r>
              <a:rPr lang="en"/>
              <a:t>Watch the speaker’s body language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4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Show That You’re Listening</a:t>
            </a:r>
            <a:endParaRPr/>
          </a:p>
        </p:txBody>
      </p:sp>
      <p:sp>
        <p:nvSpPr>
          <p:cNvPr id="292" name="Google Shape;292;p45"/>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Occasionally nod and make small verbal comments (‘yes” or “uh huh”) to encourage the speaker to continue</a:t>
            </a:r>
            <a:endParaRPr/>
          </a:p>
          <a:p>
            <a:pPr indent="-342900" lvl="0" marL="457200" rtl="0" algn="l">
              <a:spcBef>
                <a:spcPts val="0"/>
              </a:spcBef>
              <a:spcAft>
                <a:spcPts val="0"/>
              </a:spcAft>
              <a:buSzPts val="1800"/>
              <a:buChar char="●"/>
            </a:pPr>
            <a:r>
              <a:rPr lang="en"/>
              <a:t>Use your facial expressions to react to what is being said</a:t>
            </a:r>
            <a:endParaRPr/>
          </a:p>
          <a:p>
            <a:pPr indent="-342900" lvl="0" marL="457200" rtl="0" algn="l">
              <a:spcBef>
                <a:spcPts val="0"/>
              </a:spcBef>
              <a:spcAft>
                <a:spcPts val="0"/>
              </a:spcAft>
              <a:buSzPts val="1800"/>
              <a:buChar char="●"/>
            </a:pPr>
            <a:r>
              <a:rPr lang="en"/>
              <a:t>Ensure your posture is open and interested</a:t>
            </a:r>
            <a:endParaRPr/>
          </a:p>
        </p:txBody>
      </p:sp>
      <p:sp>
        <p:nvSpPr>
          <p:cNvPr id="293" name="Google Shape;293;p45"/>
          <p:cNvSpPr txBox="1"/>
          <p:nvPr/>
        </p:nvSpPr>
        <p:spPr>
          <a:xfrm>
            <a:off x="0" y="4572000"/>
            <a:ext cx="9144000" cy="5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u="sng">
                <a:solidFill>
                  <a:schemeClr val="hlink"/>
                </a:solidFill>
                <a:hlinkClick r:id="rId3"/>
              </a:rPr>
              <a:t>https://www.mindtools.com/pages/article/Body_Language.htm</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pic>
        <p:nvPicPr>
          <p:cNvPr id="298" name="Google Shape;298;p46"/>
          <p:cNvPicPr preferRelativeResize="0"/>
          <p:nvPr/>
        </p:nvPicPr>
        <p:blipFill>
          <a:blip r:embed="rId3">
            <a:alphaModFix/>
          </a:blip>
          <a:stretch>
            <a:fillRect/>
          </a:stretch>
        </p:blipFill>
        <p:spPr>
          <a:xfrm>
            <a:off x="152400" y="152400"/>
            <a:ext cx="3456468" cy="4838700"/>
          </a:xfrm>
          <a:prstGeom prst="rect">
            <a:avLst/>
          </a:prstGeom>
          <a:noFill/>
          <a:ln>
            <a:noFill/>
          </a:ln>
        </p:spPr>
      </p:pic>
      <p:pic>
        <p:nvPicPr>
          <p:cNvPr id="299" name="Google Shape;299;p46"/>
          <p:cNvPicPr preferRelativeResize="0"/>
          <p:nvPr/>
        </p:nvPicPr>
        <p:blipFill>
          <a:blip r:embed="rId4">
            <a:alphaModFix/>
          </a:blip>
          <a:stretch>
            <a:fillRect/>
          </a:stretch>
        </p:blipFill>
        <p:spPr>
          <a:xfrm>
            <a:off x="5367343" y="152400"/>
            <a:ext cx="3456215" cy="4838701"/>
          </a:xfrm>
          <a:prstGeom prst="rect">
            <a:avLst/>
          </a:prstGeom>
          <a:noFill/>
          <a:ln>
            <a:noFill/>
          </a:ln>
        </p:spPr>
      </p:pic>
      <p:sp>
        <p:nvSpPr>
          <p:cNvPr id="300" name="Google Shape;300;p46"/>
          <p:cNvSpPr txBox="1"/>
          <p:nvPr/>
        </p:nvSpPr>
        <p:spPr>
          <a:xfrm>
            <a:off x="3608875" y="288575"/>
            <a:ext cx="1458300" cy="6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Open Sans"/>
                <a:ea typeface="Open Sans"/>
                <a:cs typeface="Open Sans"/>
                <a:sym typeface="Open Sans"/>
              </a:rPr>
              <a:t>Dismissive posture</a:t>
            </a:r>
            <a:endParaRPr sz="1800">
              <a:solidFill>
                <a:schemeClr val="dk2"/>
              </a:solidFill>
              <a:latin typeface="Open Sans"/>
              <a:ea typeface="Open Sans"/>
              <a:cs typeface="Open Sans"/>
              <a:sym typeface="Open Sans"/>
            </a:endParaRPr>
          </a:p>
        </p:txBody>
      </p:sp>
      <p:sp>
        <p:nvSpPr>
          <p:cNvPr id="301" name="Google Shape;301;p46"/>
          <p:cNvSpPr txBox="1"/>
          <p:nvPr/>
        </p:nvSpPr>
        <p:spPr>
          <a:xfrm>
            <a:off x="4205750" y="3265725"/>
            <a:ext cx="1161600" cy="6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Open Sans"/>
                <a:ea typeface="Open Sans"/>
                <a:cs typeface="Open Sans"/>
                <a:sym typeface="Open Sans"/>
              </a:rPr>
              <a:t>Engaged posture</a:t>
            </a:r>
            <a:endParaRPr sz="1800">
              <a:solidFill>
                <a:schemeClr val="dk2"/>
              </a:solidFill>
              <a:latin typeface="Open Sans"/>
              <a:ea typeface="Open Sans"/>
              <a:cs typeface="Open Sans"/>
              <a:sym typeface="Open Sans"/>
            </a:endParaRPr>
          </a:p>
        </p:txBody>
      </p:sp>
      <p:cxnSp>
        <p:nvCxnSpPr>
          <p:cNvPr id="302" name="Google Shape;302;p46"/>
          <p:cNvCxnSpPr/>
          <p:nvPr/>
        </p:nvCxnSpPr>
        <p:spPr>
          <a:xfrm>
            <a:off x="4404050" y="4055575"/>
            <a:ext cx="765000" cy="0"/>
          </a:xfrm>
          <a:prstGeom prst="straightConnector1">
            <a:avLst/>
          </a:prstGeom>
          <a:noFill/>
          <a:ln cap="flat" cmpd="sng" w="28575">
            <a:solidFill>
              <a:schemeClr val="dk2"/>
            </a:solidFill>
            <a:prstDash val="solid"/>
            <a:round/>
            <a:headEnd len="med" w="med" type="none"/>
            <a:tailEnd len="med" w="med" type="triangle"/>
          </a:ln>
        </p:spPr>
      </p:cxnSp>
      <p:cxnSp>
        <p:nvCxnSpPr>
          <p:cNvPr id="303" name="Google Shape;303;p46"/>
          <p:cNvCxnSpPr/>
          <p:nvPr/>
        </p:nvCxnSpPr>
        <p:spPr>
          <a:xfrm rot="10800000">
            <a:off x="3715850" y="1078425"/>
            <a:ext cx="683400" cy="0"/>
          </a:xfrm>
          <a:prstGeom prst="straightConnector1">
            <a:avLst/>
          </a:prstGeom>
          <a:noFill/>
          <a:ln cap="flat" cmpd="sng" w="28575">
            <a:solidFill>
              <a:schemeClr val="dk2"/>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000"/>
                                        <p:tgtEl>
                                          <p:spTgt spid="298"/>
                                        </p:tgtEl>
                                      </p:cBhvr>
                                    </p:animEffect>
                                  </p:childTnLst>
                                </p:cTn>
                              </p:par>
                              <p:par>
                                <p:cTn fill="hold" nodeType="withEffect" presetClass="entr" presetID="10" presetSubtype="0">
                                  <p:stCondLst>
                                    <p:cond delay="0"/>
                                  </p:stCondLst>
                                  <p:childTnLst>
                                    <p:set>
                                      <p:cBhvr>
                                        <p:cTn dur="1" fill="hold">
                                          <p:stCondLst>
                                            <p:cond delay="0"/>
                                          </p:stCondLst>
                                        </p:cTn>
                                        <p:tgtEl>
                                          <p:spTgt spid="299"/>
                                        </p:tgtEl>
                                        <p:attrNameLst>
                                          <p:attrName>style.visibility</p:attrName>
                                        </p:attrNameLst>
                                      </p:cBhvr>
                                      <p:to>
                                        <p:strVal val="visible"/>
                                      </p:to>
                                    </p:set>
                                    <p:animEffect filter="fade" transition="in">
                                      <p:cBhvr>
                                        <p:cTn dur="1000"/>
                                        <p:tgtEl>
                                          <p:spTgt spid="29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00"/>
                                        </p:tgtEl>
                                        <p:attrNameLst>
                                          <p:attrName>style.visibility</p:attrName>
                                        </p:attrNameLst>
                                      </p:cBhvr>
                                      <p:to>
                                        <p:strVal val="visible"/>
                                      </p:to>
                                    </p:set>
                                    <p:animEffect filter="fade" transition="in">
                                      <p:cBhvr>
                                        <p:cTn dur="1000"/>
                                        <p:tgtEl>
                                          <p:spTgt spid="300"/>
                                        </p:tgtEl>
                                      </p:cBhvr>
                                    </p:animEffect>
                                  </p:childTnLst>
                                </p:cTn>
                              </p:par>
                              <p:par>
                                <p:cTn fill="hold" nodeType="withEffect" presetClass="entr" presetID="10" presetSubtype="0">
                                  <p:stCondLst>
                                    <p:cond delay="0"/>
                                  </p:stCondLst>
                                  <p:childTnLst>
                                    <p:set>
                                      <p:cBhvr>
                                        <p:cTn dur="1" fill="hold">
                                          <p:stCondLst>
                                            <p:cond delay="0"/>
                                          </p:stCondLst>
                                        </p:cTn>
                                        <p:tgtEl>
                                          <p:spTgt spid="303"/>
                                        </p:tgtEl>
                                        <p:attrNameLst>
                                          <p:attrName>style.visibility</p:attrName>
                                        </p:attrNameLst>
                                      </p:cBhvr>
                                      <p:to>
                                        <p:strVal val="visible"/>
                                      </p:to>
                                    </p:set>
                                    <p:animEffect filter="fade" transition="in">
                                      <p:cBhvr>
                                        <p:cTn dur="1000"/>
                                        <p:tgtEl>
                                          <p:spTgt spid="303"/>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301"/>
                                        </p:tgtEl>
                                        <p:attrNameLst>
                                          <p:attrName>style.visibility</p:attrName>
                                        </p:attrNameLst>
                                      </p:cBhvr>
                                      <p:to>
                                        <p:strVal val="visible"/>
                                      </p:to>
                                    </p:set>
                                    <p:animEffect filter="fade" transition="in">
                                      <p:cBhvr>
                                        <p:cTn dur="1000"/>
                                        <p:tgtEl>
                                          <p:spTgt spid="301"/>
                                        </p:tgtEl>
                                      </p:cBhvr>
                                    </p:animEffect>
                                  </p:childTnLst>
                                </p:cTn>
                              </p:par>
                              <p:par>
                                <p:cTn fill="hold" nodeType="withEffect" presetClass="entr" presetID="10" presetSubtype="0">
                                  <p:stCondLst>
                                    <p:cond delay="0"/>
                                  </p:stCondLst>
                                  <p:childTnLst>
                                    <p:set>
                                      <p:cBhvr>
                                        <p:cTn dur="1" fill="hold">
                                          <p:stCondLst>
                                            <p:cond delay="0"/>
                                          </p:stCondLst>
                                        </p:cTn>
                                        <p:tgtEl>
                                          <p:spTgt spid="302"/>
                                        </p:tgtEl>
                                        <p:attrNameLst>
                                          <p:attrName>style.visibility</p:attrName>
                                        </p:attrNameLst>
                                      </p:cBhvr>
                                      <p:to>
                                        <p:strVal val="visible"/>
                                      </p:to>
                                    </p:set>
                                    <p:animEffect filter="fade" transition="in">
                                      <p:cBhvr>
                                        <p:cTn dur="1000"/>
                                        <p:tgtEl>
                                          <p:spTgt spid="3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pic>
        <p:nvPicPr>
          <p:cNvPr id="308" name="Google Shape;308;p47"/>
          <p:cNvPicPr preferRelativeResize="0"/>
          <p:nvPr/>
        </p:nvPicPr>
        <p:blipFill rotWithShape="1">
          <a:blip r:embed="rId3">
            <a:alphaModFix/>
          </a:blip>
          <a:srcRect b="4023" l="5063" r="6565" t="8891"/>
          <a:stretch/>
        </p:blipFill>
        <p:spPr>
          <a:xfrm>
            <a:off x="1521250" y="90425"/>
            <a:ext cx="5952326" cy="4888300"/>
          </a:xfrm>
          <a:prstGeom prst="rect">
            <a:avLst/>
          </a:prstGeom>
          <a:noFill/>
          <a:ln>
            <a:noFill/>
          </a:ln>
        </p:spPr>
      </p:pic>
      <p:sp>
        <p:nvSpPr>
          <p:cNvPr id="309" name="Google Shape;309;p47"/>
          <p:cNvSpPr/>
          <p:nvPr/>
        </p:nvSpPr>
        <p:spPr>
          <a:xfrm>
            <a:off x="2057400" y="2478800"/>
            <a:ext cx="5131200" cy="322200"/>
          </a:xfrm>
          <a:prstGeom prst="rect">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47"/>
          <p:cNvSpPr txBox="1"/>
          <p:nvPr/>
        </p:nvSpPr>
        <p:spPr>
          <a:xfrm>
            <a:off x="655313" y="2206075"/>
            <a:ext cx="7684200" cy="657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800">
                <a:solidFill>
                  <a:schemeClr val="accent1"/>
                </a:solidFill>
                <a:latin typeface="PT Sans Narrow"/>
                <a:ea typeface="PT Sans Narrow"/>
                <a:cs typeface="PT Sans Narrow"/>
                <a:sym typeface="PT Sans Narrow"/>
              </a:rPr>
              <a:t>Examples of unengaged behavior</a:t>
            </a:r>
            <a:endParaRPr b="1" sz="2800">
              <a:solidFill>
                <a:schemeClr val="accent1"/>
              </a:solidFill>
              <a:latin typeface="PT Sans Narrow"/>
              <a:ea typeface="PT Sans Narrow"/>
              <a:cs typeface="PT Sans Narrow"/>
              <a:sym typeface="PT Sans Narrow"/>
            </a:endParaRPr>
          </a:p>
        </p:txBody>
      </p:sp>
      <p:sp>
        <p:nvSpPr>
          <p:cNvPr id="311" name="Google Shape;311;p47"/>
          <p:cNvSpPr txBox="1"/>
          <p:nvPr/>
        </p:nvSpPr>
        <p:spPr>
          <a:xfrm>
            <a:off x="102100" y="433800"/>
            <a:ext cx="1419300" cy="13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dk2"/>
                </a:solidFill>
                <a:latin typeface="Open Sans"/>
                <a:ea typeface="Open Sans"/>
                <a:cs typeface="Open Sans"/>
                <a:sym typeface="Open Sans"/>
              </a:rPr>
              <a:t>Sitting slumped; downcast head</a:t>
            </a:r>
            <a:endParaRPr b="1" sz="1800">
              <a:solidFill>
                <a:schemeClr val="dk2"/>
              </a:solidFill>
              <a:latin typeface="Open Sans"/>
              <a:ea typeface="Open Sans"/>
              <a:cs typeface="Open Sans"/>
              <a:sym typeface="Open Sans"/>
            </a:endParaRPr>
          </a:p>
        </p:txBody>
      </p:sp>
      <p:sp>
        <p:nvSpPr>
          <p:cNvPr id="312" name="Google Shape;312;p47"/>
          <p:cNvSpPr txBox="1"/>
          <p:nvPr/>
        </p:nvSpPr>
        <p:spPr>
          <a:xfrm>
            <a:off x="7572700" y="309850"/>
            <a:ext cx="1487400" cy="13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dk2"/>
                </a:solidFill>
                <a:latin typeface="Open Sans"/>
                <a:ea typeface="Open Sans"/>
                <a:cs typeface="Open Sans"/>
                <a:sym typeface="Open Sans"/>
              </a:rPr>
              <a:t>Looking at something else or gazing into space</a:t>
            </a:r>
            <a:endParaRPr b="1" sz="1700">
              <a:solidFill>
                <a:schemeClr val="dk2"/>
              </a:solidFill>
              <a:latin typeface="Open Sans"/>
              <a:ea typeface="Open Sans"/>
              <a:cs typeface="Open Sans"/>
              <a:sym typeface="Open Sans"/>
            </a:endParaRPr>
          </a:p>
        </p:txBody>
      </p:sp>
      <p:sp>
        <p:nvSpPr>
          <p:cNvPr id="313" name="Google Shape;313;p47"/>
          <p:cNvSpPr txBox="1"/>
          <p:nvPr/>
        </p:nvSpPr>
        <p:spPr>
          <a:xfrm>
            <a:off x="102100" y="3024125"/>
            <a:ext cx="1310700" cy="142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dk2"/>
                </a:solidFill>
                <a:latin typeface="Open Sans"/>
                <a:ea typeface="Open Sans"/>
                <a:cs typeface="Open Sans"/>
                <a:sym typeface="Open Sans"/>
              </a:rPr>
              <a:t>Fidgeting; playing with pens or phones</a:t>
            </a:r>
            <a:endParaRPr b="1" sz="1700">
              <a:solidFill>
                <a:schemeClr val="dk2"/>
              </a:solidFill>
              <a:latin typeface="Open Sans"/>
              <a:ea typeface="Open Sans"/>
              <a:cs typeface="Open Sans"/>
              <a:sym typeface="Open Sans"/>
            </a:endParaRPr>
          </a:p>
        </p:txBody>
      </p:sp>
      <p:sp>
        <p:nvSpPr>
          <p:cNvPr id="314" name="Google Shape;314;p47"/>
          <p:cNvSpPr txBox="1"/>
          <p:nvPr/>
        </p:nvSpPr>
        <p:spPr>
          <a:xfrm>
            <a:off x="7721450" y="2962150"/>
            <a:ext cx="1310700" cy="161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dk2"/>
                </a:solidFill>
                <a:latin typeface="Open Sans"/>
                <a:ea typeface="Open Sans"/>
                <a:cs typeface="Open Sans"/>
                <a:sym typeface="Open Sans"/>
              </a:rPr>
              <a:t>Writing or doodling (in some cases)</a:t>
            </a:r>
            <a:endParaRPr b="1" sz="1700">
              <a:solidFill>
                <a:schemeClr val="dk2"/>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310"/>
                                        </p:tgtEl>
                                        <p:attrNameLst>
                                          <p:attrName>style.visibility</p:attrName>
                                        </p:attrNameLst>
                                      </p:cBhvr>
                                      <p:to>
                                        <p:strVal val="visible"/>
                                      </p:to>
                                    </p:set>
                                    <p:animEffect filter="fade" transition="in">
                                      <p:cBhvr>
                                        <p:cTn dur="1000"/>
                                        <p:tgtEl>
                                          <p:spTgt spid="310"/>
                                        </p:tgtEl>
                                      </p:cBhvr>
                                    </p:animEffect>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311"/>
                                        </p:tgtEl>
                                        <p:attrNameLst>
                                          <p:attrName>style.visibility</p:attrName>
                                        </p:attrNameLst>
                                      </p:cBhvr>
                                      <p:to>
                                        <p:strVal val="visible"/>
                                      </p:to>
                                    </p:set>
                                    <p:anim calcmode="lin" valueType="num">
                                      <p:cBhvr additive="base">
                                        <p:cTn dur="1500"/>
                                        <p:tgtEl>
                                          <p:spTgt spid="311"/>
                                        </p:tgtEl>
                                        <p:attrNameLst>
                                          <p:attrName>ppt_x</p:attrName>
                                        </p:attrNameLst>
                                      </p:cBhvr>
                                      <p:tavLst>
                                        <p:tav fmla="" tm="0">
                                          <p:val>
                                            <p:strVal val="#ppt_x-1"/>
                                          </p:val>
                                        </p:tav>
                                        <p:tav fmla="" tm="100000">
                                          <p:val>
                                            <p:strVal val="#ppt_x"/>
                                          </p:val>
                                        </p:tav>
                                      </p:tavLst>
                                    </p:anim>
                                  </p:childTnLst>
                                </p:cTn>
                              </p:par>
                            </p:childTnLst>
                          </p:cTn>
                        </p:par>
                        <p:par>
                          <p:cTn fill="hold">
                            <p:stCondLst>
                              <p:cond delay="2500"/>
                            </p:stCondLst>
                            <p:childTnLst>
                              <p:par>
                                <p:cTn fill="hold" nodeType="afterEffect" presetClass="entr" presetID="2" presetSubtype="2">
                                  <p:stCondLst>
                                    <p:cond delay="0"/>
                                  </p:stCondLst>
                                  <p:childTnLst>
                                    <p:set>
                                      <p:cBhvr>
                                        <p:cTn dur="1" fill="hold">
                                          <p:stCondLst>
                                            <p:cond delay="0"/>
                                          </p:stCondLst>
                                        </p:cTn>
                                        <p:tgtEl>
                                          <p:spTgt spid="312"/>
                                        </p:tgtEl>
                                        <p:attrNameLst>
                                          <p:attrName>style.visibility</p:attrName>
                                        </p:attrNameLst>
                                      </p:cBhvr>
                                      <p:to>
                                        <p:strVal val="visible"/>
                                      </p:to>
                                    </p:set>
                                    <p:anim calcmode="lin" valueType="num">
                                      <p:cBhvr additive="base">
                                        <p:cTn dur="1000"/>
                                        <p:tgtEl>
                                          <p:spTgt spid="312"/>
                                        </p:tgtEl>
                                        <p:attrNameLst>
                                          <p:attrName>ppt_x</p:attrName>
                                        </p:attrNameLst>
                                      </p:cBhvr>
                                      <p:tavLst>
                                        <p:tav fmla="" tm="0">
                                          <p:val>
                                            <p:strVal val="#ppt_x+1"/>
                                          </p:val>
                                        </p:tav>
                                        <p:tav fmla="" tm="100000">
                                          <p:val>
                                            <p:strVal val="#ppt_x"/>
                                          </p:val>
                                        </p:tav>
                                      </p:tavLst>
                                    </p:anim>
                                  </p:childTnLst>
                                </p:cTn>
                              </p:par>
                            </p:childTnLst>
                          </p:cTn>
                        </p:par>
                        <p:par>
                          <p:cTn fill="hold">
                            <p:stCondLst>
                              <p:cond delay="3500"/>
                            </p:stCondLst>
                            <p:childTnLst>
                              <p:par>
                                <p:cTn fill="hold" nodeType="afterEffect" presetClass="entr" presetID="2" presetSubtype="8">
                                  <p:stCondLst>
                                    <p:cond delay="0"/>
                                  </p:stCondLst>
                                  <p:childTnLst>
                                    <p:set>
                                      <p:cBhvr>
                                        <p:cTn dur="1" fill="hold">
                                          <p:stCondLst>
                                            <p:cond delay="0"/>
                                          </p:stCondLst>
                                        </p:cTn>
                                        <p:tgtEl>
                                          <p:spTgt spid="313"/>
                                        </p:tgtEl>
                                        <p:attrNameLst>
                                          <p:attrName>style.visibility</p:attrName>
                                        </p:attrNameLst>
                                      </p:cBhvr>
                                      <p:to>
                                        <p:strVal val="visible"/>
                                      </p:to>
                                    </p:set>
                                    <p:anim calcmode="lin" valueType="num">
                                      <p:cBhvr additive="base">
                                        <p:cTn dur="1000"/>
                                        <p:tgtEl>
                                          <p:spTgt spid="313"/>
                                        </p:tgtEl>
                                        <p:attrNameLst>
                                          <p:attrName>ppt_x</p:attrName>
                                        </p:attrNameLst>
                                      </p:cBhvr>
                                      <p:tavLst>
                                        <p:tav fmla="" tm="0">
                                          <p:val>
                                            <p:strVal val="#ppt_x-1"/>
                                          </p:val>
                                        </p:tav>
                                        <p:tav fmla="" tm="100000">
                                          <p:val>
                                            <p:strVal val="#ppt_x"/>
                                          </p:val>
                                        </p:tav>
                                      </p:tavLst>
                                    </p:anim>
                                  </p:childTnLst>
                                </p:cTn>
                              </p:par>
                            </p:childTnLst>
                          </p:cTn>
                        </p:par>
                        <p:par>
                          <p:cTn fill="hold">
                            <p:stCondLst>
                              <p:cond delay="4500"/>
                            </p:stCondLst>
                            <p:childTnLst>
                              <p:par>
                                <p:cTn fill="hold" nodeType="afterEffect" presetClass="entr" presetID="2" presetSubtype="2">
                                  <p:stCondLst>
                                    <p:cond delay="0"/>
                                  </p:stCondLst>
                                  <p:childTnLst>
                                    <p:set>
                                      <p:cBhvr>
                                        <p:cTn dur="1" fill="hold">
                                          <p:stCondLst>
                                            <p:cond delay="0"/>
                                          </p:stCondLst>
                                        </p:cTn>
                                        <p:tgtEl>
                                          <p:spTgt spid="314"/>
                                        </p:tgtEl>
                                        <p:attrNameLst>
                                          <p:attrName>style.visibility</p:attrName>
                                        </p:attrNameLst>
                                      </p:cBhvr>
                                      <p:to>
                                        <p:strVal val="visible"/>
                                      </p:to>
                                    </p:set>
                                    <p:anim calcmode="lin" valueType="num">
                                      <p:cBhvr additive="base">
                                        <p:cTn dur="1000"/>
                                        <p:tgtEl>
                                          <p:spTgt spid="31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pic>
        <p:nvPicPr>
          <p:cNvPr id="319" name="Google Shape;319;p48"/>
          <p:cNvPicPr preferRelativeResize="0"/>
          <p:nvPr/>
        </p:nvPicPr>
        <p:blipFill rotWithShape="1">
          <a:blip r:embed="rId3">
            <a:alphaModFix/>
          </a:blip>
          <a:srcRect b="0" l="0" r="0" t="6742"/>
          <a:stretch/>
        </p:blipFill>
        <p:spPr>
          <a:xfrm>
            <a:off x="146238" y="848300"/>
            <a:ext cx="8851526" cy="3172875"/>
          </a:xfrm>
          <a:prstGeom prst="rect">
            <a:avLst/>
          </a:prstGeom>
          <a:noFill/>
          <a:ln>
            <a:noFill/>
          </a:ln>
        </p:spPr>
      </p:pic>
      <p:sp>
        <p:nvSpPr>
          <p:cNvPr id="320" name="Google Shape;320;p48"/>
          <p:cNvSpPr txBox="1"/>
          <p:nvPr/>
        </p:nvSpPr>
        <p:spPr>
          <a:xfrm>
            <a:off x="940575" y="482000"/>
            <a:ext cx="3891600" cy="59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dk2"/>
                </a:solidFill>
                <a:latin typeface="Open Sans"/>
                <a:ea typeface="Open Sans"/>
                <a:cs typeface="Open Sans"/>
                <a:sym typeface="Open Sans"/>
              </a:rPr>
              <a:t>Maintain eye contact</a:t>
            </a:r>
            <a:endParaRPr b="1" sz="1700">
              <a:solidFill>
                <a:schemeClr val="dk2"/>
              </a:solidFill>
              <a:latin typeface="Open Sans"/>
              <a:ea typeface="Open Sans"/>
              <a:cs typeface="Open Sans"/>
              <a:sym typeface="Open Sans"/>
            </a:endParaRPr>
          </a:p>
        </p:txBody>
      </p:sp>
      <p:sp>
        <p:nvSpPr>
          <p:cNvPr id="321" name="Google Shape;321;p48"/>
          <p:cNvSpPr txBox="1"/>
          <p:nvPr/>
        </p:nvSpPr>
        <p:spPr>
          <a:xfrm>
            <a:off x="5278450" y="545325"/>
            <a:ext cx="3755400" cy="35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chemeClr val="dk2"/>
                </a:solidFill>
                <a:latin typeface="Open Sans"/>
                <a:ea typeface="Open Sans"/>
                <a:cs typeface="Open Sans"/>
                <a:sym typeface="Open Sans"/>
              </a:rPr>
              <a:t>Avoid touching your face</a:t>
            </a:r>
            <a:endParaRPr b="1" sz="1700">
              <a:solidFill>
                <a:schemeClr val="dk2"/>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320"/>
                                        </p:tgtEl>
                                        <p:attrNameLst>
                                          <p:attrName>style.visibility</p:attrName>
                                        </p:attrNameLst>
                                      </p:cBhvr>
                                      <p:to>
                                        <p:strVal val="visible"/>
                                      </p:to>
                                    </p:set>
                                    <p:animEffect filter="fade" transition="in">
                                      <p:cBhvr>
                                        <p:cTn dur="1000"/>
                                        <p:tgtEl>
                                          <p:spTgt spid="32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321"/>
                                        </p:tgtEl>
                                        <p:attrNameLst>
                                          <p:attrName>style.visibility</p:attrName>
                                        </p:attrNameLst>
                                      </p:cBhvr>
                                      <p:to>
                                        <p:strVal val="visible"/>
                                      </p:to>
                                    </p:set>
                                    <p:animEffect filter="fade" transition="in">
                                      <p:cBhvr>
                                        <p:cTn dur="1000"/>
                                        <p:tgtEl>
                                          <p:spTgt spid="3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49"/>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Provide Feedback</a:t>
            </a:r>
            <a:endParaRPr/>
          </a:p>
        </p:txBody>
      </p:sp>
      <p:sp>
        <p:nvSpPr>
          <p:cNvPr id="327" name="Google Shape;327;p49"/>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Ask questions about what is being said to clarify</a:t>
            </a:r>
            <a:endParaRPr/>
          </a:p>
          <a:p>
            <a:pPr indent="-342900" lvl="0" marL="457200" rtl="0" algn="l">
              <a:spcBef>
                <a:spcPts val="0"/>
              </a:spcBef>
              <a:spcAft>
                <a:spcPts val="0"/>
              </a:spcAft>
              <a:buSzPts val="1800"/>
              <a:buChar char="●"/>
            </a:pPr>
            <a:r>
              <a:rPr lang="en"/>
              <a:t>Reflect on what has been said verbally through paraphrasing or nonverbally</a:t>
            </a:r>
            <a:endParaRPr/>
          </a:p>
          <a:p>
            <a:pPr indent="-342900" lvl="0" marL="457200" rtl="0" algn="l">
              <a:spcBef>
                <a:spcPts val="0"/>
              </a:spcBef>
              <a:spcAft>
                <a:spcPts val="0"/>
              </a:spcAft>
              <a:buSzPts val="1800"/>
              <a:buChar char="●"/>
            </a:pPr>
            <a:r>
              <a:rPr lang="en"/>
              <a:t>Summarize what has been said occasionally</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 name="Shape 331"/>
        <p:cNvGrpSpPr/>
        <p:nvPr/>
      </p:nvGrpSpPr>
      <p:grpSpPr>
        <a:xfrm>
          <a:off x="0" y="0"/>
          <a:ext cx="0" cy="0"/>
          <a:chOff x="0" y="0"/>
          <a:chExt cx="0" cy="0"/>
        </a:xfrm>
      </p:grpSpPr>
      <p:sp>
        <p:nvSpPr>
          <p:cNvPr id="332" name="Google Shape;332;p50"/>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Defer Judgement</a:t>
            </a:r>
            <a:endParaRPr/>
          </a:p>
        </p:txBody>
      </p:sp>
      <p:sp>
        <p:nvSpPr>
          <p:cNvPr id="333" name="Google Shape;333;p50"/>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Allow the speaker to finish their point before commenting or asking questions</a:t>
            </a:r>
            <a:endParaRPr/>
          </a:p>
          <a:p>
            <a:pPr indent="-342900" lvl="0" marL="457200" rtl="0" algn="l">
              <a:spcBef>
                <a:spcPts val="0"/>
              </a:spcBef>
              <a:spcAft>
                <a:spcPts val="0"/>
              </a:spcAft>
              <a:buSzPts val="1800"/>
              <a:buChar char="●"/>
            </a:pPr>
            <a:r>
              <a:rPr lang="en"/>
              <a:t>Avoid counter arguments unless the speaker has said they are ok with them</a:t>
            </a:r>
            <a:endParaRPr/>
          </a:p>
          <a:p>
            <a:pPr indent="-342900" lvl="0" marL="457200" rtl="0" algn="l">
              <a:spcBef>
                <a:spcPts val="0"/>
              </a:spcBef>
              <a:spcAft>
                <a:spcPts val="0"/>
              </a:spcAft>
              <a:buSzPts val="1800"/>
              <a:buChar char="●"/>
            </a:pPr>
            <a:r>
              <a:rPr lang="en"/>
              <a:t>If you disagree with something that has been said, avoiding showing your disagreement outwardly</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 name="Shape 337"/>
        <p:cNvGrpSpPr/>
        <p:nvPr/>
      </p:nvGrpSpPr>
      <p:grpSpPr>
        <a:xfrm>
          <a:off x="0" y="0"/>
          <a:ext cx="0" cy="0"/>
          <a:chOff x="0" y="0"/>
          <a:chExt cx="0" cy="0"/>
        </a:xfrm>
      </p:grpSpPr>
      <p:sp>
        <p:nvSpPr>
          <p:cNvPr id="338" name="Google Shape;338;p51"/>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Respond Appropriately</a:t>
            </a:r>
            <a:endParaRPr/>
          </a:p>
        </p:txBody>
      </p:sp>
      <p:sp>
        <p:nvSpPr>
          <p:cNvPr id="339" name="Google Shape;339;p51"/>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Give your opinions in a respectful manner</a:t>
            </a:r>
            <a:endParaRPr/>
          </a:p>
          <a:p>
            <a:pPr indent="-342900" lvl="0" marL="457200" rtl="0" algn="l">
              <a:spcBef>
                <a:spcPts val="0"/>
              </a:spcBef>
              <a:spcAft>
                <a:spcPts val="0"/>
              </a:spcAft>
              <a:buSzPts val="1800"/>
              <a:buChar char="●"/>
            </a:pPr>
            <a:r>
              <a:rPr lang="en"/>
              <a:t>Be open and honest when responding</a:t>
            </a:r>
            <a:endParaRPr/>
          </a:p>
          <a:p>
            <a:pPr indent="-342900" lvl="0" marL="457200" rtl="0" algn="l">
              <a:spcBef>
                <a:spcPts val="0"/>
              </a:spcBef>
              <a:spcAft>
                <a:spcPts val="0"/>
              </a:spcAft>
              <a:buSzPts val="1800"/>
              <a:buChar char="●"/>
            </a:pPr>
            <a:r>
              <a:rPr lang="en"/>
              <a:t>Sometimes, the best response is to say nothing</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 name="Shape 343"/>
        <p:cNvGrpSpPr/>
        <p:nvPr/>
      </p:nvGrpSpPr>
      <p:grpSpPr>
        <a:xfrm>
          <a:off x="0" y="0"/>
          <a:ext cx="0" cy="0"/>
          <a:chOff x="0" y="0"/>
          <a:chExt cx="0" cy="0"/>
        </a:xfrm>
      </p:grpSpPr>
      <p:pic>
        <p:nvPicPr>
          <p:cNvPr id="344" name="Google Shape;344;p52"/>
          <p:cNvPicPr preferRelativeResize="0"/>
          <p:nvPr/>
        </p:nvPicPr>
        <p:blipFill>
          <a:blip r:embed="rId3">
            <a:alphaModFix/>
          </a:blip>
          <a:stretch>
            <a:fillRect/>
          </a:stretch>
        </p:blipFill>
        <p:spPr>
          <a:xfrm>
            <a:off x="1149850" y="152400"/>
            <a:ext cx="6844290" cy="48387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Sources</a:t>
            </a:r>
            <a:endParaRPr/>
          </a:p>
        </p:txBody>
      </p:sp>
      <p:sp>
        <p:nvSpPr>
          <p:cNvPr id="350" name="Google Shape;350;p53"/>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Information from the following sources:</a:t>
            </a:r>
            <a:endParaRPr/>
          </a:p>
          <a:p>
            <a:pPr indent="0" lvl="0" marL="355600" rtl="0" algn="l">
              <a:spcBef>
                <a:spcPts val="1200"/>
              </a:spcBef>
              <a:spcAft>
                <a:spcPts val="0"/>
              </a:spcAft>
              <a:buNone/>
            </a:pPr>
            <a:r>
              <a:rPr lang="en" sz="1100"/>
              <a:t>the Mind Tools Content Team By the Mind Tools Content Team, Team, the M. T. C., wrote, B. T., &amp; wrote, L. (1969, December 29). </a:t>
            </a:r>
            <a:r>
              <a:rPr i="1" lang="en" sz="1100"/>
              <a:t>Active Listening: Hear What People are Really Saying</a:t>
            </a:r>
            <a:r>
              <a:rPr lang="en" sz="1100"/>
              <a:t>. Communication Skills Training from MindTools.com.</a:t>
            </a:r>
            <a:r>
              <a:rPr lang="en" sz="1100">
                <a:solidFill>
                  <a:srgbClr val="000000"/>
                </a:solidFill>
              </a:rPr>
              <a:t> </a:t>
            </a:r>
            <a:r>
              <a:rPr lang="en" sz="1100" u="sng">
                <a:solidFill>
                  <a:schemeClr val="hlink"/>
                </a:solidFill>
                <a:hlinkClick r:id="rId3"/>
              </a:rPr>
              <a:t>https://www.mindtools.com/CommSkll/ActiveListening.htm</a:t>
            </a:r>
            <a:r>
              <a:rPr lang="en" sz="1100">
                <a:solidFill>
                  <a:srgbClr val="000000"/>
                </a:solidFill>
              </a:rPr>
              <a:t> </a:t>
            </a:r>
            <a:endParaRPr sz="1100">
              <a:solidFill>
                <a:srgbClr val="000000"/>
              </a:solidFill>
            </a:endParaRPr>
          </a:p>
          <a:p>
            <a:pPr indent="0" lvl="0" marL="355600" rtl="0" algn="l">
              <a:spcBef>
                <a:spcPts val="1200"/>
              </a:spcBef>
              <a:spcAft>
                <a:spcPts val="1200"/>
              </a:spcAft>
              <a:buNone/>
            </a:pPr>
            <a:r>
              <a:rPr lang="en" sz="1100"/>
              <a:t>Martin:, S.  (2021, May 7). </a:t>
            </a:r>
            <a:r>
              <a:rPr i="1" lang="en" sz="1100"/>
              <a:t>What Are Boundaries and Why Do I Need Them?</a:t>
            </a:r>
            <a:r>
              <a:rPr lang="en" sz="1100"/>
              <a:t> Live Well with Sharon Martin.</a:t>
            </a:r>
            <a:r>
              <a:rPr lang="en" sz="1100">
                <a:solidFill>
                  <a:srgbClr val="000000"/>
                </a:solidFill>
              </a:rPr>
              <a:t> </a:t>
            </a:r>
            <a:r>
              <a:rPr lang="en" sz="1100" u="sng">
                <a:solidFill>
                  <a:schemeClr val="hlink"/>
                </a:solidFill>
                <a:hlinkClick r:id="rId4"/>
              </a:rPr>
              <a:t>https://www.livewellwithsharonmartin.com/what-are-boundaries/</a:t>
            </a:r>
            <a:r>
              <a:rPr lang="en" sz="1100">
                <a:solidFill>
                  <a:srgbClr val="000000"/>
                </a:solidFill>
              </a:rPr>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7"/>
          <p:cNvSpPr txBox="1"/>
          <p:nvPr>
            <p:ph type="title"/>
          </p:nvPr>
        </p:nvSpPr>
        <p:spPr>
          <a:xfrm>
            <a:off x="727800" y="575000"/>
            <a:ext cx="4562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Netiquette: Do’s &amp; Don’ts</a:t>
            </a:r>
            <a:endParaRPr/>
          </a:p>
        </p:txBody>
      </p:sp>
      <p:sp>
        <p:nvSpPr>
          <p:cNvPr id="135" name="Google Shape;135;p27"/>
          <p:cNvSpPr txBox="1"/>
          <p:nvPr>
            <p:ph idx="1" type="body"/>
          </p:nvPr>
        </p:nvSpPr>
        <p:spPr>
          <a:xfrm>
            <a:off x="272225" y="1557950"/>
            <a:ext cx="4231500" cy="4221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b="1" lang="en" sz="1500"/>
              <a:t>Do’s: </a:t>
            </a:r>
            <a:endParaRPr sz="1500"/>
          </a:p>
        </p:txBody>
      </p:sp>
      <p:sp>
        <p:nvSpPr>
          <p:cNvPr id="136" name="Google Shape;136;p27"/>
          <p:cNvSpPr txBox="1"/>
          <p:nvPr>
            <p:ph idx="2" type="body"/>
          </p:nvPr>
        </p:nvSpPr>
        <p:spPr>
          <a:xfrm>
            <a:off x="5290275" y="1445275"/>
            <a:ext cx="3938400" cy="4155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1200"/>
              </a:spcAft>
              <a:buNone/>
            </a:pPr>
            <a:r>
              <a:rPr b="1" lang="en" sz="1500"/>
              <a:t>Don’ts: </a:t>
            </a:r>
            <a:endParaRPr sz="1500"/>
          </a:p>
        </p:txBody>
      </p:sp>
      <p:grpSp>
        <p:nvGrpSpPr>
          <p:cNvPr id="137" name="Google Shape;137;p27"/>
          <p:cNvGrpSpPr/>
          <p:nvPr/>
        </p:nvGrpSpPr>
        <p:grpSpPr>
          <a:xfrm>
            <a:off x="583925" y="3152416"/>
            <a:ext cx="3454800" cy="1754700"/>
            <a:chOff x="399300" y="3440916"/>
            <a:chExt cx="3454800" cy="1754700"/>
          </a:xfrm>
        </p:grpSpPr>
        <p:sp>
          <p:nvSpPr>
            <p:cNvPr id="138" name="Google Shape;138;p27"/>
            <p:cNvSpPr/>
            <p:nvPr/>
          </p:nvSpPr>
          <p:spPr>
            <a:xfrm>
              <a:off x="399300" y="3440925"/>
              <a:ext cx="3454800" cy="16623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 name="Google Shape;139;p27"/>
            <p:cNvSpPr txBox="1"/>
            <p:nvPr/>
          </p:nvSpPr>
          <p:spPr>
            <a:xfrm>
              <a:off x="497257" y="3440916"/>
              <a:ext cx="3258900" cy="175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Open Sans"/>
                  <a:ea typeface="Open Sans"/>
                  <a:cs typeface="Open Sans"/>
                  <a:sym typeface="Open Sans"/>
                </a:rPr>
                <a:t>This </a:t>
              </a:r>
              <a:r>
                <a:rPr lang="en" sz="1200">
                  <a:solidFill>
                    <a:schemeClr val="lt1"/>
                  </a:solidFill>
                  <a:latin typeface="Open Sans"/>
                  <a:ea typeface="Open Sans"/>
                  <a:cs typeface="Open Sans"/>
                  <a:sym typeface="Open Sans"/>
                </a:rPr>
                <a:t>will help to catch anything you need to add or something you didn’t want to add! </a:t>
              </a:r>
              <a:endParaRPr sz="1200">
                <a:solidFill>
                  <a:schemeClr val="lt1"/>
                </a:solidFill>
                <a:latin typeface="Open Sans"/>
                <a:ea typeface="Open Sans"/>
                <a:cs typeface="Open Sans"/>
                <a:sym typeface="Open Sans"/>
              </a:endParaRPr>
            </a:p>
            <a:p>
              <a:pPr indent="0" lvl="0" marL="0" rtl="0" algn="l">
                <a:spcBef>
                  <a:spcPts val="0"/>
                </a:spcBef>
                <a:spcAft>
                  <a:spcPts val="0"/>
                </a:spcAft>
                <a:buNone/>
              </a:pPr>
              <a:r>
                <a:t/>
              </a:r>
              <a:endParaRPr sz="600">
                <a:solidFill>
                  <a:schemeClr val="lt1"/>
                </a:solidFill>
                <a:latin typeface="Open Sans"/>
                <a:ea typeface="Open Sans"/>
                <a:cs typeface="Open Sans"/>
                <a:sym typeface="Open Sans"/>
              </a:endParaRPr>
            </a:p>
            <a:p>
              <a:pPr indent="0" lvl="0" marL="0" rtl="0" algn="l">
                <a:spcBef>
                  <a:spcPts val="0"/>
                </a:spcBef>
                <a:spcAft>
                  <a:spcPts val="0"/>
                </a:spcAft>
                <a:buNone/>
              </a:pPr>
              <a:r>
                <a:rPr lang="en" sz="1200">
                  <a:solidFill>
                    <a:schemeClr val="lt1"/>
                  </a:solidFill>
                  <a:latin typeface="Open Sans"/>
                  <a:ea typeface="Open Sans"/>
                  <a:cs typeface="Open Sans"/>
                  <a:sym typeface="Open Sans"/>
                </a:rPr>
                <a:t>You may also want to check for the following: </a:t>
              </a:r>
              <a:endParaRPr sz="1200">
                <a:solidFill>
                  <a:schemeClr val="lt1"/>
                </a:solidFill>
                <a:latin typeface="Open Sans"/>
                <a:ea typeface="Open Sans"/>
                <a:cs typeface="Open Sans"/>
                <a:sym typeface="Open Sans"/>
              </a:endParaRPr>
            </a:p>
            <a:p>
              <a:pPr indent="0" lvl="0" marL="457200" rtl="0" algn="l">
                <a:spcBef>
                  <a:spcPts val="0"/>
                </a:spcBef>
                <a:spcAft>
                  <a:spcPts val="0"/>
                </a:spcAft>
                <a:buNone/>
              </a:pPr>
              <a:r>
                <a:rPr lang="en" sz="1200">
                  <a:solidFill>
                    <a:schemeClr val="lt1"/>
                  </a:solidFill>
                  <a:latin typeface="Open Sans"/>
                  <a:ea typeface="Open Sans"/>
                  <a:cs typeface="Open Sans"/>
                  <a:sym typeface="Open Sans"/>
                </a:rPr>
                <a:t>Grammar &amp; Punctuation Errors</a:t>
              </a:r>
              <a:endParaRPr sz="1200">
                <a:solidFill>
                  <a:schemeClr val="lt1"/>
                </a:solidFill>
                <a:latin typeface="Open Sans"/>
                <a:ea typeface="Open Sans"/>
                <a:cs typeface="Open Sans"/>
                <a:sym typeface="Open Sans"/>
              </a:endParaRPr>
            </a:p>
            <a:p>
              <a:pPr indent="0" lvl="0" marL="457200" rtl="0" algn="l">
                <a:spcBef>
                  <a:spcPts val="0"/>
                </a:spcBef>
                <a:spcAft>
                  <a:spcPts val="0"/>
                </a:spcAft>
                <a:buNone/>
              </a:pPr>
              <a:r>
                <a:rPr lang="en" sz="1200">
                  <a:solidFill>
                    <a:schemeClr val="lt1"/>
                  </a:solidFill>
                  <a:latin typeface="Open Sans"/>
                  <a:ea typeface="Open Sans"/>
                  <a:cs typeface="Open Sans"/>
                  <a:sym typeface="Open Sans"/>
                </a:rPr>
                <a:t>Poor Sentence Structure</a:t>
              </a:r>
              <a:endParaRPr sz="1200">
                <a:solidFill>
                  <a:schemeClr val="lt1"/>
                </a:solidFill>
                <a:latin typeface="Open Sans"/>
                <a:ea typeface="Open Sans"/>
                <a:cs typeface="Open Sans"/>
                <a:sym typeface="Open Sans"/>
              </a:endParaRPr>
            </a:p>
            <a:p>
              <a:pPr indent="0" lvl="0" marL="457200" rtl="0" algn="l">
                <a:spcBef>
                  <a:spcPts val="0"/>
                </a:spcBef>
                <a:spcAft>
                  <a:spcPts val="0"/>
                </a:spcAft>
                <a:buNone/>
              </a:pPr>
              <a:r>
                <a:rPr lang="en" sz="1200">
                  <a:solidFill>
                    <a:schemeClr val="lt1"/>
                  </a:solidFill>
                  <a:latin typeface="Open Sans"/>
                  <a:ea typeface="Open Sans"/>
                  <a:cs typeface="Open Sans"/>
                  <a:sym typeface="Open Sans"/>
                </a:rPr>
                <a:t>Incorrect use of tenses</a:t>
              </a:r>
              <a:endParaRPr sz="1200">
                <a:solidFill>
                  <a:schemeClr val="lt1"/>
                </a:solidFill>
                <a:latin typeface="Open Sans"/>
                <a:ea typeface="Open Sans"/>
                <a:cs typeface="Open Sans"/>
                <a:sym typeface="Open Sans"/>
              </a:endParaRPr>
            </a:p>
            <a:p>
              <a:pPr indent="0" lvl="0" marL="457200" rtl="0" algn="l">
                <a:spcBef>
                  <a:spcPts val="0"/>
                </a:spcBef>
                <a:spcAft>
                  <a:spcPts val="0"/>
                </a:spcAft>
                <a:buNone/>
              </a:pPr>
              <a:r>
                <a:rPr lang="en" sz="1200">
                  <a:solidFill>
                    <a:schemeClr val="lt1"/>
                  </a:solidFill>
                  <a:latin typeface="Open Sans"/>
                  <a:ea typeface="Open Sans"/>
                  <a:cs typeface="Open Sans"/>
                  <a:sym typeface="Open Sans"/>
                </a:rPr>
                <a:t>Spelling errors/typos</a:t>
              </a:r>
              <a:endParaRPr sz="1200">
                <a:solidFill>
                  <a:schemeClr val="lt1"/>
                </a:solidFill>
                <a:latin typeface="Open Sans"/>
                <a:ea typeface="Open Sans"/>
                <a:cs typeface="Open Sans"/>
                <a:sym typeface="Open Sans"/>
              </a:endParaRPr>
            </a:p>
          </p:txBody>
        </p:sp>
      </p:grpSp>
      <p:grpSp>
        <p:nvGrpSpPr>
          <p:cNvPr id="140" name="Google Shape;140;p27"/>
          <p:cNvGrpSpPr/>
          <p:nvPr/>
        </p:nvGrpSpPr>
        <p:grpSpPr>
          <a:xfrm>
            <a:off x="149825" y="3026850"/>
            <a:ext cx="4476300" cy="2040400"/>
            <a:chOff x="4325700" y="2973950"/>
            <a:chExt cx="4476300" cy="2040400"/>
          </a:xfrm>
        </p:grpSpPr>
        <p:sp>
          <p:nvSpPr>
            <p:cNvPr id="141" name="Google Shape;141;p27"/>
            <p:cNvSpPr/>
            <p:nvPr/>
          </p:nvSpPr>
          <p:spPr>
            <a:xfrm>
              <a:off x="4325700" y="2980650"/>
              <a:ext cx="4476300" cy="2033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7"/>
            <p:cNvSpPr txBox="1"/>
            <p:nvPr/>
          </p:nvSpPr>
          <p:spPr>
            <a:xfrm>
              <a:off x="4393475" y="2973950"/>
              <a:ext cx="43548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Open Sans"/>
                  <a:ea typeface="Open Sans"/>
                  <a:cs typeface="Open Sans"/>
                  <a:sym typeface="Open Sans"/>
                </a:rPr>
                <a:t>You may encounter emails that seem angry or that may anger you. It is important to respond to the email and not react to the email. What we mean by this is not responding to an angry email with more anger.</a:t>
              </a:r>
              <a:endParaRPr sz="1200">
                <a:solidFill>
                  <a:schemeClr val="lt1"/>
                </a:solidFill>
                <a:latin typeface="Open Sans"/>
                <a:ea typeface="Open Sans"/>
                <a:cs typeface="Open Sans"/>
                <a:sym typeface="Open Sans"/>
              </a:endParaRPr>
            </a:p>
            <a:p>
              <a:pPr indent="0" lvl="0" marL="0" rtl="0" algn="l">
                <a:spcBef>
                  <a:spcPts val="0"/>
                </a:spcBef>
                <a:spcAft>
                  <a:spcPts val="0"/>
                </a:spcAft>
                <a:buNone/>
              </a:pPr>
              <a:r>
                <a:t/>
              </a:r>
              <a:endParaRPr sz="600">
                <a:solidFill>
                  <a:schemeClr val="lt1"/>
                </a:solidFill>
                <a:latin typeface="Open Sans"/>
                <a:ea typeface="Open Sans"/>
                <a:cs typeface="Open Sans"/>
                <a:sym typeface="Open Sans"/>
              </a:endParaRPr>
            </a:p>
            <a:p>
              <a:pPr indent="0" lvl="0" marL="0" rtl="0" algn="l">
                <a:spcBef>
                  <a:spcPts val="0"/>
                </a:spcBef>
                <a:spcAft>
                  <a:spcPts val="0"/>
                </a:spcAft>
                <a:buNone/>
              </a:pPr>
              <a:r>
                <a:rPr lang="en" sz="1200">
                  <a:solidFill>
                    <a:schemeClr val="lt1"/>
                  </a:solidFill>
                  <a:latin typeface="Open Sans"/>
                  <a:ea typeface="Open Sans"/>
                  <a:cs typeface="Open Sans"/>
                  <a:sym typeface="Open Sans"/>
                </a:rPr>
                <a:t>Take a moment(s) to either calm down or to craft a response. If you are unsure on how to craft a response, contact your supervisor and ask for some assistance! </a:t>
              </a:r>
              <a:endParaRPr sz="1200">
                <a:solidFill>
                  <a:schemeClr val="lt1"/>
                </a:solidFill>
                <a:latin typeface="Open Sans"/>
                <a:ea typeface="Open Sans"/>
                <a:cs typeface="Open Sans"/>
                <a:sym typeface="Open Sans"/>
              </a:endParaRPr>
            </a:p>
            <a:p>
              <a:pPr indent="0" lvl="0" marL="0" rtl="0" algn="l">
                <a:spcBef>
                  <a:spcPts val="0"/>
                </a:spcBef>
                <a:spcAft>
                  <a:spcPts val="0"/>
                </a:spcAft>
                <a:buNone/>
              </a:pPr>
              <a:r>
                <a:t/>
              </a:r>
              <a:endParaRPr sz="600">
                <a:solidFill>
                  <a:schemeClr val="lt1"/>
                </a:solidFill>
                <a:latin typeface="Open Sans"/>
                <a:ea typeface="Open Sans"/>
                <a:cs typeface="Open Sans"/>
                <a:sym typeface="Open Sans"/>
              </a:endParaRPr>
            </a:p>
            <a:p>
              <a:pPr indent="0" lvl="0" marL="0" rtl="0" algn="l">
                <a:spcBef>
                  <a:spcPts val="0"/>
                </a:spcBef>
                <a:spcAft>
                  <a:spcPts val="0"/>
                </a:spcAft>
                <a:buNone/>
              </a:pPr>
              <a:r>
                <a:rPr lang="en" sz="1200">
                  <a:solidFill>
                    <a:schemeClr val="lt1"/>
                  </a:solidFill>
                  <a:latin typeface="Open Sans"/>
                  <a:ea typeface="Open Sans"/>
                  <a:cs typeface="Open Sans"/>
                  <a:sym typeface="Open Sans"/>
                </a:rPr>
                <a:t>You never know who your email may be forwarded to and who will be reading your email. </a:t>
              </a:r>
              <a:endParaRPr sz="1200">
                <a:solidFill>
                  <a:schemeClr val="lt1"/>
                </a:solidFill>
                <a:latin typeface="Open Sans"/>
                <a:ea typeface="Open Sans"/>
                <a:cs typeface="Open Sans"/>
                <a:sym typeface="Open Sans"/>
              </a:endParaRPr>
            </a:p>
          </p:txBody>
        </p:sp>
      </p:grpSp>
      <p:sp>
        <p:nvSpPr>
          <p:cNvPr id="143" name="Google Shape;143;p27"/>
          <p:cNvSpPr txBox="1"/>
          <p:nvPr/>
        </p:nvSpPr>
        <p:spPr>
          <a:xfrm>
            <a:off x="272225" y="1860775"/>
            <a:ext cx="4078200" cy="415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1200"/>
              </a:spcAft>
              <a:buNone/>
            </a:pPr>
            <a:r>
              <a:rPr lang="en" sz="1500">
                <a:solidFill>
                  <a:schemeClr val="dk2"/>
                </a:solidFill>
                <a:latin typeface="Open Sans"/>
                <a:ea typeface="Open Sans"/>
                <a:cs typeface="Open Sans"/>
                <a:sym typeface="Open Sans"/>
              </a:rPr>
              <a:t>Keep messages short &amp; sweet </a:t>
            </a:r>
            <a:endParaRPr/>
          </a:p>
        </p:txBody>
      </p:sp>
      <p:sp>
        <p:nvSpPr>
          <p:cNvPr id="144" name="Google Shape;144;p27"/>
          <p:cNvSpPr txBox="1"/>
          <p:nvPr/>
        </p:nvSpPr>
        <p:spPr>
          <a:xfrm>
            <a:off x="272225" y="2190750"/>
            <a:ext cx="4026300" cy="415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1200"/>
              </a:spcAft>
              <a:buNone/>
            </a:pPr>
            <a:r>
              <a:rPr lang="en" sz="1500">
                <a:solidFill>
                  <a:schemeClr val="dk2"/>
                </a:solidFill>
                <a:latin typeface="Open Sans"/>
                <a:ea typeface="Open Sans"/>
                <a:cs typeface="Open Sans"/>
                <a:sym typeface="Open Sans"/>
              </a:rPr>
              <a:t>Respond don’t react</a:t>
            </a:r>
            <a:endParaRPr/>
          </a:p>
        </p:txBody>
      </p:sp>
      <p:sp>
        <p:nvSpPr>
          <p:cNvPr id="145" name="Google Shape;145;p27"/>
          <p:cNvSpPr txBox="1"/>
          <p:nvPr/>
        </p:nvSpPr>
        <p:spPr>
          <a:xfrm>
            <a:off x="272225" y="2498450"/>
            <a:ext cx="3000000" cy="415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1200"/>
              </a:spcAft>
              <a:buNone/>
            </a:pPr>
            <a:r>
              <a:rPr lang="en" sz="1500">
                <a:solidFill>
                  <a:schemeClr val="dk2"/>
                </a:solidFill>
                <a:latin typeface="Open Sans"/>
                <a:ea typeface="Open Sans"/>
                <a:cs typeface="Open Sans"/>
                <a:sym typeface="Open Sans"/>
              </a:rPr>
              <a:t>Re-read before sending</a:t>
            </a:r>
            <a:endParaRPr/>
          </a:p>
        </p:txBody>
      </p:sp>
      <p:grpSp>
        <p:nvGrpSpPr>
          <p:cNvPr id="146" name="Google Shape;146;p27"/>
          <p:cNvGrpSpPr/>
          <p:nvPr/>
        </p:nvGrpSpPr>
        <p:grpSpPr>
          <a:xfrm>
            <a:off x="729575" y="3393025"/>
            <a:ext cx="3111600" cy="1308050"/>
            <a:chOff x="5355175" y="3263900"/>
            <a:chExt cx="3111600" cy="1308050"/>
          </a:xfrm>
        </p:grpSpPr>
        <p:sp>
          <p:nvSpPr>
            <p:cNvPr id="147" name="Google Shape;147;p27"/>
            <p:cNvSpPr/>
            <p:nvPr/>
          </p:nvSpPr>
          <p:spPr>
            <a:xfrm>
              <a:off x="5355175" y="3270250"/>
              <a:ext cx="3111600" cy="13017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7"/>
            <p:cNvSpPr txBox="1"/>
            <p:nvPr/>
          </p:nvSpPr>
          <p:spPr>
            <a:xfrm>
              <a:off x="5416200" y="3263900"/>
              <a:ext cx="3000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Open Sans"/>
                  <a:ea typeface="Open Sans"/>
                  <a:cs typeface="Open Sans"/>
                  <a:sym typeface="Open Sans"/>
                </a:rPr>
                <a:t>There is nothing that goes unread like a long email. If having to write a long email please make sure to break it up and make it as accessible as possible.</a:t>
              </a:r>
              <a:endParaRPr sz="1200">
                <a:solidFill>
                  <a:schemeClr val="lt1"/>
                </a:solidFill>
                <a:latin typeface="Open Sans"/>
                <a:ea typeface="Open Sans"/>
                <a:cs typeface="Open Sans"/>
                <a:sym typeface="Open Sans"/>
              </a:endParaRPr>
            </a:p>
            <a:p>
              <a:pPr indent="0" lvl="0" marL="457200" rtl="0" algn="l">
                <a:spcBef>
                  <a:spcPts val="0"/>
                </a:spcBef>
                <a:spcAft>
                  <a:spcPts val="0"/>
                </a:spcAft>
                <a:buNone/>
              </a:pPr>
              <a:r>
                <a:rPr lang="en" sz="1200">
                  <a:solidFill>
                    <a:schemeClr val="lt1"/>
                  </a:solidFill>
                  <a:latin typeface="Open Sans"/>
                  <a:ea typeface="Open Sans"/>
                  <a:cs typeface="Open Sans"/>
                  <a:sym typeface="Open Sans"/>
                </a:rPr>
                <a:t>Add some color, maybe a few bullet points, etc. </a:t>
              </a:r>
              <a:endParaRPr>
                <a:solidFill>
                  <a:schemeClr val="lt1"/>
                </a:solidFill>
                <a:latin typeface="Open Sans"/>
                <a:ea typeface="Open Sans"/>
                <a:cs typeface="Open Sans"/>
                <a:sym typeface="Open Sans"/>
              </a:endParaRPr>
            </a:p>
          </p:txBody>
        </p:sp>
      </p:grpSp>
      <p:sp>
        <p:nvSpPr>
          <p:cNvPr id="149" name="Google Shape;149;p27"/>
          <p:cNvSpPr txBox="1"/>
          <p:nvPr/>
        </p:nvSpPr>
        <p:spPr>
          <a:xfrm>
            <a:off x="5290275" y="1860775"/>
            <a:ext cx="3853800" cy="415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1200"/>
              </a:spcAft>
              <a:buNone/>
            </a:pPr>
            <a:r>
              <a:rPr lang="en" sz="1500">
                <a:solidFill>
                  <a:schemeClr val="dk2"/>
                </a:solidFill>
                <a:latin typeface="Open Sans"/>
                <a:ea typeface="Open Sans"/>
                <a:cs typeface="Open Sans"/>
                <a:sym typeface="Open Sans"/>
              </a:rPr>
              <a:t>Email like a text message </a:t>
            </a:r>
            <a:endParaRPr/>
          </a:p>
        </p:txBody>
      </p:sp>
      <p:grpSp>
        <p:nvGrpSpPr>
          <p:cNvPr id="150" name="Google Shape;150;p27"/>
          <p:cNvGrpSpPr/>
          <p:nvPr/>
        </p:nvGrpSpPr>
        <p:grpSpPr>
          <a:xfrm>
            <a:off x="5631050" y="3677600"/>
            <a:ext cx="3018350" cy="738900"/>
            <a:chOff x="5618850" y="3066350"/>
            <a:chExt cx="3018350" cy="738900"/>
          </a:xfrm>
        </p:grpSpPr>
        <p:sp>
          <p:nvSpPr>
            <p:cNvPr id="151" name="Google Shape;151;p27"/>
            <p:cNvSpPr/>
            <p:nvPr/>
          </p:nvSpPr>
          <p:spPr>
            <a:xfrm>
              <a:off x="5618850" y="3144600"/>
              <a:ext cx="3000000" cy="5973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7"/>
            <p:cNvSpPr txBox="1"/>
            <p:nvPr/>
          </p:nvSpPr>
          <p:spPr>
            <a:xfrm>
              <a:off x="5637200" y="3066350"/>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Open Sans"/>
                  <a:ea typeface="Open Sans"/>
                  <a:cs typeface="Open Sans"/>
                  <a:sym typeface="Open Sans"/>
                </a:rPr>
                <a:t>Emails are considered the professional way to communicate and should be treated as such. </a:t>
              </a:r>
              <a:endParaRPr>
                <a:solidFill>
                  <a:schemeClr val="lt1"/>
                </a:solidFill>
                <a:latin typeface="Open Sans"/>
                <a:ea typeface="Open Sans"/>
                <a:cs typeface="Open Sans"/>
                <a:sym typeface="Open Sans"/>
              </a:endParaRPr>
            </a:p>
          </p:txBody>
        </p:sp>
      </p:grpSp>
      <p:sp>
        <p:nvSpPr>
          <p:cNvPr id="153" name="Google Shape;153;p27"/>
          <p:cNvSpPr txBox="1"/>
          <p:nvPr/>
        </p:nvSpPr>
        <p:spPr>
          <a:xfrm>
            <a:off x="5290275" y="2195850"/>
            <a:ext cx="3853800" cy="415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1200"/>
              </a:spcAft>
              <a:buNone/>
            </a:pPr>
            <a:r>
              <a:rPr lang="en" sz="1500">
                <a:solidFill>
                  <a:schemeClr val="dk2"/>
                </a:solidFill>
                <a:latin typeface="Open Sans"/>
                <a:ea typeface="Open Sans"/>
                <a:cs typeface="Open Sans"/>
                <a:sym typeface="Open Sans"/>
              </a:rPr>
              <a:t>Use all caps</a:t>
            </a:r>
            <a:endParaRPr/>
          </a:p>
        </p:txBody>
      </p:sp>
      <p:sp>
        <p:nvSpPr>
          <p:cNvPr id="154" name="Google Shape;154;p27"/>
          <p:cNvSpPr txBox="1"/>
          <p:nvPr/>
        </p:nvSpPr>
        <p:spPr>
          <a:xfrm>
            <a:off x="5290275" y="2495550"/>
            <a:ext cx="3777900" cy="415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1200"/>
              </a:spcAft>
              <a:buNone/>
            </a:pPr>
            <a:r>
              <a:rPr lang="en" sz="1500">
                <a:solidFill>
                  <a:schemeClr val="dk2"/>
                </a:solidFill>
                <a:latin typeface="Open Sans"/>
                <a:ea typeface="Open Sans"/>
                <a:cs typeface="Open Sans"/>
                <a:sym typeface="Open Sans"/>
              </a:rPr>
              <a:t>Present personal opinions as facts</a:t>
            </a:r>
            <a:endParaRPr/>
          </a:p>
        </p:txBody>
      </p:sp>
      <p:sp>
        <p:nvSpPr>
          <p:cNvPr id="155" name="Google Shape;155;p27"/>
          <p:cNvSpPr txBox="1"/>
          <p:nvPr/>
        </p:nvSpPr>
        <p:spPr>
          <a:xfrm>
            <a:off x="5290275" y="2834850"/>
            <a:ext cx="3000000" cy="415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1200"/>
              </a:spcAft>
              <a:buNone/>
            </a:pPr>
            <a:r>
              <a:rPr lang="en" sz="1500">
                <a:solidFill>
                  <a:schemeClr val="dk2"/>
                </a:solidFill>
                <a:latin typeface="Open Sans"/>
                <a:ea typeface="Open Sans"/>
                <a:cs typeface="Open Sans"/>
                <a:sym typeface="Open Sans"/>
              </a:rPr>
              <a:t>Avoid slang, jargon, sarcasm</a:t>
            </a:r>
            <a:endParaRPr/>
          </a:p>
        </p:txBody>
      </p:sp>
      <p:grpSp>
        <p:nvGrpSpPr>
          <p:cNvPr id="156" name="Google Shape;156;p27"/>
          <p:cNvGrpSpPr/>
          <p:nvPr/>
        </p:nvGrpSpPr>
        <p:grpSpPr>
          <a:xfrm>
            <a:off x="5624975" y="3400550"/>
            <a:ext cx="3030500" cy="1293000"/>
            <a:chOff x="5436025" y="196100"/>
            <a:chExt cx="3030500" cy="1293000"/>
          </a:xfrm>
        </p:grpSpPr>
        <p:sp>
          <p:nvSpPr>
            <p:cNvPr id="157" name="Google Shape;157;p27"/>
            <p:cNvSpPr/>
            <p:nvPr/>
          </p:nvSpPr>
          <p:spPr>
            <a:xfrm>
              <a:off x="5436025" y="243775"/>
              <a:ext cx="3000000" cy="12015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7"/>
            <p:cNvSpPr txBox="1"/>
            <p:nvPr/>
          </p:nvSpPr>
          <p:spPr>
            <a:xfrm>
              <a:off x="5466525" y="196100"/>
              <a:ext cx="3000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Open Sans"/>
                  <a:ea typeface="Open Sans"/>
                  <a:cs typeface="Open Sans"/>
                  <a:sym typeface="Open Sans"/>
                </a:rPr>
                <a:t>This gives the impression that you are yelling. Use caps as headings etc. Do not write long lengths of text in caps. If you are trying to get a point across bolding and changing the color can be more impactful. </a:t>
              </a:r>
              <a:endParaRPr>
                <a:solidFill>
                  <a:schemeClr val="lt1"/>
                </a:solidFill>
                <a:latin typeface="Open Sans"/>
                <a:ea typeface="Open Sans"/>
                <a:cs typeface="Open Sans"/>
                <a:sym typeface="Open Sans"/>
              </a:endParaRPr>
            </a:p>
          </p:txBody>
        </p:sp>
      </p:grpSp>
      <p:grpSp>
        <p:nvGrpSpPr>
          <p:cNvPr id="159" name="Google Shape;159;p27"/>
          <p:cNvGrpSpPr/>
          <p:nvPr/>
        </p:nvGrpSpPr>
        <p:grpSpPr>
          <a:xfrm>
            <a:off x="5624975" y="3585325"/>
            <a:ext cx="3030500" cy="923450"/>
            <a:chOff x="5362900" y="378800"/>
            <a:chExt cx="3030500" cy="923450"/>
          </a:xfrm>
        </p:grpSpPr>
        <p:sp>
          <p:nvSpPr>
            <p:cNvPr id="160" name="Google Shape;160;p27"/>
            <p:cNvSpPr/>
            <p:nvPr/>
          </p:nvSpPr>
          <p:spPr>
            <a:xfrm>
              <a:off x="5362900" y="378850"/>
              <a:ext cx="3000000" cy="923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7"/>
            <p:cNvSpPr txBox="1"/>
            <p:nvPr/>
          </p:nvSpPr>
          <p:spPr>
            <a:xfrm>
              <a:off x="5393400" y="378800"/>
              <a:ext cx="3000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Open Sans"/>
                  <a:ea typeface="Open Sans"/>
                  <a:cs typeface="Open Sans"/>
                  <a:sym typeface="Open Sans"/>
                </a:rPr>
                <a:t>Stay neutral as much as possible when emailing, especially when collaborators are frustrated with the issues they are running into.</a:t>
              </a:r>
              <a:endParaRPr>
                <a:solidFill>
                  <a:schemeClr val="lt1"/>
                </a:solidFill>
                <a:latin typeface="Open Sans"/>
                <a:ea typeface="Open Sans"/>
                <a:cs typeface="Open Sans"/>
                <a:sym typeface="Open Sans"/>
              </a:endParaRPr>
            </a:p>
          </p:txBody>
        </p:sp>
      </p:grpSp>
      <p:grpSp>
        <p:nvGrpSpPr>
          <p:cNvPr id="162" name="Google Shape;162;p27"/>
          <p:cNvGrpSpPr/>
          <p:nvPr/>
        </p:nvGrpSpPr>
        <p:grpSpPr>
          <a:xfrm>
            <a:off x="5630850" y="3473850"/>
            <a:ext cx="3018750" cy="1108350"/>
            <a:chOff x="5740725" y="194000"/>
            <a:chExt cx="3018750" cy="1108350"/>
          </a:xfrm>
        </p:grpSpPr>
        <p:sp>
          <p:nvSpPr>
            <p:cNvPr id="163" name="Google Shape;163;p27"/>
            <p:cNvSpPr/>
            <p:nvPr/>
          </p:nvSpPr>
          <p:spPr>
            <a:xfrm>
              <a:off x="5740725" y="255950"/>
              <a:ext cx="3000000" cy="10464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7"/>
            <p:cNvSpPr txBox="1"/>
            <p:nvPr/>
          </p:nvSpPr>
          <p:spPr>
            <a:xfrm>
              <a:off x="5759475" y="194000"/>
              <a:ext cx="3000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lt1"/>
                  </a:solidFill>
                  <a:latin typeface="Open Sans"/>
                  <a:ea typeface="Open Sans"/>
                  <a:cs typeface="Open Sans"/>
                  <a:sym typeface="Open Sans"/>
                </a:rPr>
                <a:t>Do not use slang, jargon, or sarcasm when sending emails. This makes the email not easily accessible for everyone as well as it just does not make for a good email. </a:t>
              </a:r>
              <a:endParaRPr>
                <a:solidFill>
                  <a:schemeClr val="lt1"/>
                </a:solidFill>
                <a:latin typeface="Open Sans"/>
                <a:ea typeface="Open Sans"/>
                <a:cs typeface="Open Sans"/>
                <a:sym typeface="Open Sans"/>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
                                        </p:tgtEl>
                                        <p:attrNameLst>
                                          <p:attrName>style.visibility</p:attrName>
                                        </p:attrNameLst>
                                      </p:cBhvr>
                                      <p:to>
                                        <p:strVal val="visible"/>
                                      </p:to>
                                    </p:set>
                                    <p:animEffect filter="fade" transition="in">
                                      <p:cBhvr>
                                        <p:cTn dur="1000"/>
                                        <p:tgtEl>
                                          <p:spTgt spid="135"/>
                                        </p:tgtEl>
                                      </p:cBhvr>
                                    </p:animEffect>
                                  </p:childTnLst>
                                </p:cTn>
                              </p:par>
                              <p:par>
                                <p:cTn fill="hold" nodeType="with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6"/>
                                        </p:tgtEl>
                                        <p:attrNameLst>
                                          <p:attrName>style.visibility</p:attrName>
                                        </p:attrNameLst>
                                      </p:cBhvr>
                                      <p:to>
                                        <p:strVal val="visible"/>
                                      </p:to>
                                    </p:set>
                                    <p:animEffect filter="fade" transition="in">
                                      <p:cBhvr>
                                        <p:cTn dur="1000"/>
                                        <p:tgtEl>
                                          <p:spTgt spid="1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46"/>
                                        </p:tgtEl>
                                      </p:cBhvr>
                                    </p:animEffect>
                                    <p:set>
                                      <p:cBhvr>
                                        <p:cTn dur="1" fill="hold">
                                          <p:stCondLst>
                                            <p:cond delay="1000"/>
                                          </p:stCondLst>
                                        </p:cTn>
                                        <p:tgtEl>
                                          <p:spTgt spid="14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3"/>
                                        </p:tgtEl>
                                      </p:cBhvr>
                                    </p:animEffect>
                                    <p:set>
                                      <p:cBhvr>
                                        <p:cTn dur="1" fill="hold">
                                          <p:stCondLst>
                                            <p:cond delay="1000"/>
                                          </p:stCondLst>
                                        </p:cTn>
                                        <p:tgtEl>
                                          <p:spTgt spid="143"/>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40"/>
                                        </p:tgtEl>
                                      </p:cBhvr>
                                    </p:animEffect>
                                    <p:set>
                                      <p:cBhvr>
                                        <p:cTn dur="1" fill="hold">
                                          <p:stCondLst>
                                            <p:cond delay="1000"/>
                                          </p:stCondLst>
                                        </p:cTn>
                                        <p:tgtEl>
                                          <p:spTgt spid="14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4"/>
                                        </p:tgtEl>
                                      </p:cBhvr>
                                    </p:animEffect>
                                    <p:set>
                                      <p:cBhvr>
                                        <p:cTn dur="1" fill="hold">
                                          <p:stCondLst>
                                            <p:cond delay="1000"/>
                                          </p:stCondLst>
                                        </p:cTn>
                                        <p:tgtEl>
                                          <p:spTgt spid="144"/>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37"/>
                                        </p:tgtEl>
                                      </p:cBhvr>
                                    </p:animEffect>
                                    <p:set>
                                      <p:cBhvr>
                                        <p:cTn dur="1" fill="hold">
                                          <p:stCondLst>
                                            <p:cond delay="1000"/>
                                          </p:stCondLst>
                                        </p:cTn>
                                        <p:tgtEl>
                                          <p:spTgt spid="137"/>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5"/>
                                        </p:tgtEl>
                                      </p:cBhvr>
                                    </p:animEffect>
                                    <p:set>
                                      <p:cBhvr>
                                        <p:cTn dur="1" fill="hold">
                                          <p:stCondLst>
                                            <p:cond delay="1000"/>
                                          </p:stCondLst>
                                        </p:cTn>
                                        <p:tgtEl>
                                          <p:spTgt spid="145"/>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1000"/>
                                        <p:tgtEl>
                                          <p:spTgt spid="143"/>
                                        </p:tgtEl>
                                      </p:cBhvr>
                                    </p:animEffect>
                                  </p:childTnLst>
                                </p:cTn>
                              </p:par>
                              <p:par>
                                <p:cTn fill="hold" nodeType="with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par>
                                <p:cTn fill="hold" nodeType="withEffect" presetClass="entr" presetID="10" presetSubtype="0">
                                  <p:stCondLst>
                                    <p:cond delay="0"/>
                                  </p:stCondLst>
                                  <p:childTnLst>
                                    <p:set>
                                      <p:cBhvr>
                                        <p:cTn dur="1" fill="hold">
                                          <p:stCondLst>
                                            <p:cond delay="0"/>
                                          </p:stCondLst>
                                        </p:cTn>
                                        <p:tgtEl>
                                          <p:spTgt spid="145"/>
                                        </p:tgtEl>
                                        <p:attrNameLst>
                                          <p:attrName>style.visibility</p:attrName>
                                        </p:attrNameLst>
                                      </p:cBhvr>
                                      <p:to>
                                        <p:strVal val="visible"/>
                                      </p:to>
                                    </p:set>
                                    <p:animEffect filter="fade" transition="in">
                                      <p:cBhvr>
                                        <p:cTn dur="1000"/>
                                        <p:tgtEl>
                                          <p:spTgt spid="14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1000"/>
                                        <p:tgtEl>
                                          <p:spTgt spid="136"/>
                                        </p:tgtEl>
                                      </p:cBhvr>
                                    </p:animEffect>
                                  </p:childTnLst>
                                </p:cTn>
                              </p:par>
                              <p:par>
                                <p:cTn fill="hold" nodeType="with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
                                        </p:tgtEl>
                                        <p:attrNameLst>
                                          <p:attrName>style.visibility</p:attrName>
                                        </p:attrNameLst>
                                      </p:cBhvr>
                                      <p:to>
                                        <p:strVal val="visible"/>
                                      </p:to>
                                    </p:set>
                                    <p:animEffect filter="fade" transition="in">
                                      <p:cBhvr>
                                        <p:cTn dur="1000"/>
                                        <p:tgtEl>
                                          <p:spTgt spid="1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50"/>
                                        </p:tgtEl>
                                      </p:cBhvr>
                                    </p:animEffect>
                                    <p:set>
                                      <p:cBhvr>
                                        <p:cTn dur="1" fill="hold">
                                          <p:stCondLst>
                                            <p:cond delay="1000"/>
                                          </p:stCondLst>
                                        </p:cTn>
                                        <p:tgtEl>
                                          <p:spTgt spid="15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49"/>
                                        </p:tgtEl>
                                      </p:cBhvr>
                                    </p:animEffect>
                                    <p:set>
                                      <p:cBhvr>
                                        <p:cTn dur="1" fill="hold">
                                          <p:stCondLst>
                                            <p:cond delay="1000"/>
                                          </p:stCondLst>
                                        </p:cTn>
                                        <p:tgtEl>
                                          <p:spTgt spid="149"/>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6"/>
                                        </p:tgtEl>
                                        <p:attrNameLst>
                                          <p:attrName>style.visibility</p:attrName>
                                        </p:attrNameLst>
                                      </p:cBhvr>
                                      <p:to>
                                        <p:strVal val="visible"/>
                                      </p:to>
                                    </p:set>
                                    <p:animEffect filter="fade" transition="in">
                                      <p:cBhvr>
                                        <p:cTn dur="1000"/>
                                        <p:tgtEl>
                                          <p:spTgt spid="15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56"/>
                                        </p:tgtEl>
                                      </p:cBhvr>
                                    </p:animEffect>
                                    <p:set>
                                      <p:cBhvr>
                                        <p:cTn dur="1" fill="hold">
                                          <p:stCondLst>
                                            <p:cond delay="1000"/>
                                          </p:stCondLst>
                                        </p:cTn>
                                        <p:tgtEl>
                                          <p:spTgt spid="156"/>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53"/>
                                        </p:tgtEl>
                                      </p:cBhvr>
                                    </p:animEffect>
                                    <p:set>
                                      <p:cBhvr>
                                        <p:cTn dur="1" fill="hold">
                                          <p:stCondLst>
                                            <p:cond delay="1000"/>
                                          </p:stCondLst>
                                        </p:cTn>
                                        <p:tgtEl>
                                          <p:spTgt spid="153"/>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1000"/>
                                        <p:tgtEl>
                                          <p:spTgt spid="1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59"/>
                                        </p:tgtEl>
                                      </p:cBhvr>
                                    </p:animEffect>
                                    <p:set>
                                      <p:cBhvr>
                                        <p:cTn dur="1" fill="hold">
                                          <p:stCondLst>
                                            <p:cond delay="1000"/>
                                          </p:stCondLst>
                                        </p:cTn>
                                        <p:tgtEl>
                                          <p:spTgt spid="159"/>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54"/>
                                        </p:tgtEl>
                                      </p:cBhvr>
                                    </p:animEffect>
                                    <p:set>
                                      <p:cBhvr>
                                        <p:cTn dur="1" fill="hold">
                                          <p:stCondLst>
                                            <p:cond delay="1000"/>
                                          </p:stCondLst>
                                        </p:cTn>
                                        <p:tgtEl>
                                          <p:spTgt spid="154"/>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62"/>
                                        </p:tgtEl>
                                      </p:cBhvr>
                                    </p:animEffect>
                                    <p:set>
                                      <p:cBhvr>
                                        <p:cTn dur="1" fill="hold">
                                          <p:stCondLst>
                                            <p:cond delay="1000"/>
                                          </p:stCondLst>
                                        </p:cTn>
                                        <p:tgtEl>
                                          <p:spTgt spid="162"/>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55"/>
                                        </p:tgtEl>
                                      </p:cBhvr>
                                    </p:animEffect>
                                    <p:set>
                                      <p:cBhvr>
                                        <p:cTn dur="1" fill="hold">
                                          <p:stCondLst>
                                            <p:cond delay="1000"/>
                                          </p:stCondLst>
                                        </p:cTn>
                                        <p:tgtEl>
                                          <p:spTgt spid="155"/>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par>
                                <p:cTn fill="hold" nodeType="with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par>
                                <p:cTn fill="hold" nodeType="with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par>
                                <p:cTn fill="hold" nodeType="with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1000"/>
                                        <p:tgtEl>
                                          <p:spTgt spid="15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8"/>
          <p:cNvSpPr txBox="1"/>
          <p:nvPr>
            <p:ph type="title"/>
          </p:nvPr>
        </p:nvSpPr>
        <p:spPr>
          <a:xfrm>
            <a:off x="406275" y="586925"/>
            <a:ext cx="4073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Elements of an Email </a:t>
            </a:r>
            <a:endParaRPr/>
          </a:p>
        </p:txBody>
      </p:sp>
      <p:sp>
        <p:nvSpPr>
          <p:cNvPr id="170" name="Google Shape;170;p28"/>
          <p:cNvSpPr txBox="1"/>
          <p:nvPr>
            <p:ph idx="1" type="body"/>
          </p:nvPr>
        </p:nvSpPr>
        <p:spPr>
          <a:xfrm>
            <a:off x="729450" y="1469475"/>
            <a:ext cx="7688700" cy="2870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1500"/>
              <a:t>TO, CC, &amp; BCC</a:t>
            </a:r>
            <a:endParaRPr sz="1500"/>
          </a:p>
          <a:p>
            <a:pPr indent="0" lvl="0" marL="0" rtl="0" algn="ctr">
              <a:spcBef>
                <a:spcPts val="1200"/>
              </a:spcBef>
              <a:spcAft>
                <a:spcPts val="0"/>
              </a:spcAft>
              <a:buNone/>
            </a:pPr>
            <a:r>
              <a:rPr lang="en" sz="1500"/>
              <a:t>Subject </a:t>
            </a:r>
            <a:endParaRPr sz="1500"/>
          </a:p>
          <a:p>
            <a:pPr indent="0" lvl="0" marL="0" rtl="0" algn="ctr">
              <a:spcBef>
                <a:spcPts val="1200"/>
              </a:spcBef>
              <a:spcAft>
                <a:spcPts val="0"/>
              </a:spcAft>
              <a:buNone/>
            </a:pPr>
            <a:r>
              <a:rPr lang="en" sz="1500"/>
              <a:t>Greeting </a:t>
            </a:r>
            <a:endParaRPr sz="1500"/>
          </a:p>
          <a:p>
            <a:pPr indent="0" lvl="0" marL="0" rtl="0" algn="ctr">
              <a:spcBef>
                <a:spcPts val="1200"/>
              </a:spcBef>
              <a:spcAft>
                <a:spcPts val="0"/>
              </a:spcAft>
              <a:buNone/>
            </a:pPr>
            <a:r>
              <a:rPr lang="en" sz="1500"/>
              <a:t>Body</a:t>
            </a:r>
            <a:endParaRPr sz="1500"/>
          </a:p>
          <a:p>
            <a:pPr indent="0" lvl="0" marL="0" rtl="0" algn="ctr">
              <a:spcBef>
                <a:spcPts val="1200"/>
              </a:spcBef>
              <a:spcAft>
                <a:spcPts val="0"/>
              </a:spcAft>
              <a:buNone/>
            </a:pPr>
            <a:r>
              <a:rPr lang="en" sz="1500"/>
              <a:t>Sign-off</a:t>
            </a:r>
            <a:endParaRPr sz="1500"/>
          </a:p>
          <a:p>
            <a:pPr indent="0" lvl="0" marL="0" rtl="0" algn="ctr">
              <a:spcBef>
                <a:spcPts val="1200"/>
              </a:spcBef>
              <a:spcAft>
                <a:spcPts val="1200"/>
              </a:spcAft>
              <a:buNone/>
            </a:pPr>
            <a:r>
              <a:rPr lang="en" sz="1500"/>
              <a:t>Signature</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9"/>
          <p:cNvSpPr txBox="1"/>
          <p:nvPr>
            <p:ph type="title"/>
          </p:nvPr>
        </p:nvSpPr>
        <p:spPr>
          <a:xfrm>
            <a:off x="441175" y="608200"/>
            <a:ext cx="31968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 CC, BCC </a:t>
            </a:r>
            <a:endParaRPr/>
          </a:p>
        </p:txBody>
      </p:sp>
      <p:sp>
        <p:nvSpPr>
          <p:cNvPr id="176" name="Google Shape;176;p29"/>
          <p:cNvSpPr txBox="1"/>
          <p:nvPr>
            <p:ph idx="1" type="body"/>
          </p:nvPr>
        </p:nvSpPr>
        <p:spPr>
          <a:xfrm>
            <a:off x="441175" y="1512525"/>
            <a:ext cx="8296200" cy="3163500"/>
          </a:xfrm>
          <a:prstGeom prst="rect">
            <a:avLst/>
          </a:prstGeom>
        </p:spPr>
        <p:txBody>
          <a:bodyPr anchorCtr="0" anchor="t" bIns="91425" lIns="91425" spcFirstLastPara="1" rIns="91425" wrap="square" tIns="91425">
            <a:normAutofit fontScale="92500" lnSpcReduction="20000"/>
          </a:bodyPr>
          <a:lstStyle/>
          <a:p>
            <a:pPr indent="0" lvl="0" marL="0" rtl="0" algn="ctr">
              <a:lnSpc>
                <a:spcPct val="100000"/>
              </a:lnSpc>
              <a:spcBef>
                <a:spcPts val="0"/>
              </a:spcBef>
              <a:spcAft>
                <a:spcPts val="0"/>
              </a:spcAft>
              <a:buNone/>
            </a:pPr>
            <a:r>
              <a:rPr lang="en"/>
              <a:t>“If someone is a primary recipient of an email and is expected to respond, they go into the ‘To’ field. If someone is not a primary recipient of an email and is not expected to respond, they go into the ‘CC’ field.” ~ Victoria Turk</a:t>
            </a:r>
            <a:endParaRPr/>
          </a:p>
          <a:p>
            <a:pPr indent="0" lvl="0" marL="0" rtl="0" algn="l">
              <a:lnSpc>
                <a:spcPct val="100000"/>
              </a:lnSpc>
              <a:spcBef>
                <a:spcPts val="1200"/>
              </a:spcBef>
              <a:spcAft>
                <a:spcPts val="0"/>
              </a:spcAft>
              <a:buNone/>
            </a:pPr>
            <a:r>
              <a:rPr lang="en"/>
              <a:t>Different Fields : </a:t>
            </a:r>
            <a:endParaRPr/>
          </a:p>
          <a:p>
            <a:pPr indent="-334327" lvl="0" marL="457200" rtl="0" algn="l">
              <a:lnSpc>
                <a:spcPct val="100000"/>
              </a:lnSpc>
              <a:spcBef>
                <a:spcPts val="1200"/>
              </a:spcBef>
              <a:spcAft>
                <a:spcPts val="0"/>
              </a:spcAft>
              <a:buSzPct val="100000"/>
              <a:buChar char="●"/>
            </a:pPr>
            <a:r>
              <a:rPr b="1" lang="en"/>
              <a:t>TO:</a:t>
            </a:r>
            <a:r>
              <a:rPr lang="en"/>
              <a:t> Email address goes here if it is for their attention and requires their response</a:t>
            </a:r>
            <a:endParaRPr/>
          </a:p>
          <a:p>
            <a:pPr indent="-334327" lvl="0" marL="457200" rtl="0" algn="l">
              <a:lnSpc>
                <a:spcPct val="100000"/>
              </a:lnSpc>
              <a:spcBef>
                <a:spcPts val="0"/>
              </a:spcBef>
              <a:spcAft>
                <a:spcPts val="0"/>
              </a:spcAft>
              <a:buSzPct val="100000"/>
              <a:buChar char="●"/>
            </a:pPr>
            <a:r>
              <a:rPr b="1" lang="en"/>
              <a:t>CC:</a:t>
            </a:r>
            <a:r>
              <a:rPr lang="en"/>
              <a:t> Use this field if copying people on information and not necessarily needing a response, but everyone should know who is aware of the information</a:t>
            </a:r>
            <a:endParaRPr/>
          </a:p>
          <a:p>
            <a:pPr indent="-334327" lvl="0" marL="457200" rtl="0" algn="l">
              <a:lnSpc>
                <a:spcPct val="100000"/>
              </a:lnSpc>
              <a:spcBef>
                <a:spcPts val="0"/>
              </a:spcBef>
              <a:spcAft>
                <a:spcPts val="0"/>
              </a:spcAft>
              <a:buSzPct val="100000"/>
              <a:buChar char="●"/>
            </a:pPr>
            <a:r>
              <a:rPr b="1" lang="en"/>
              <a:t>BCC:</a:t>
            </a:r>
            <a:r>
              <a:rPr lang="en"/>
              <a:t> Put email addresses here if you are sending information that does not require a response and/or  if you are sending an email with many recipients</a:t>
            </a:r>
            <a:endParaRPr/>
          </a:p>
          <a:p>
            <a:pPr indent="-310832" lvl="1" marL="914400" rtl="0" algn="l">
              <a:lnSpc>
                <a:spcPct val="100000"/>
              </a:lnSpc>
              <a:spcBef>
                <a:spcPts val="0"/>
              </a:spcBef>
              <a:spcAft>
                <a:spcPts val="0"/>
              </a:spcAft>
              <a:buSzPct val="100000"/>
              <a:buChar char="○"/>
            </a:pPr>
            <a:r>
              <a:rPr lang="en"/>
              <a:t>This is useful in sending an email with recipients who do not want their emails shared</a:t>
            </a:r>
            <a:endParaRPr b="1"/>
          </a:p>
        </p:txBody>
      </p:sp>
      <p:pic>
        <p:nvPicPr>
          <p:cNvPr id="177" name="Google Shape;177;p29"/>
          <p:cNvPicPr preferRelativeResize="0"/>
          <p:nvPr/>
        </p:nvPicPr>
        <p:blipFill rotWithShape="1">
          <a:blip r:embed="rId3">
            <a:alphaModFix/>
          </a:blip>
          <a:srcRect b="59362" l="77431" r="2782" t="29915"/>
          <a:stretch/>
        </p:blipFill>
        <p:spPr>
          <a:xfrm>
            <a:off x="5111250" y="574888"/>
            <a:ext cx="3949075" cy="601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0"/>
          <p:cNvSpPr txBox="1"/>
          <p:nvPr>
            <p:ph type="title"/>
          </p:nvPr>
        </p:nvSpPr>
        <p:spPr>
          <a:xfrm>
            <a:off x="290525" y="560100"/>
            <a:ext cx="26688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Subject Line </a:t>
            </a:r>
            <a:endParaRPr/>
          </a:p>
        </p:txBody>
      </p:sp>
      <p:sp>
        <p:nvSpPr>
          <p:cNvPr id="183" name="Google Shape;183;p30"/>
          <p:cNvSpPr txBox="1"/>
          <p:nvPr>
            <p:ph idx="1" type="body"/>
          </p:nvPr>
        </p:nvSpPr>
        <p:spPr>
          <a:xfrm>
            <a:off x="290525" y="1345050"/>
            <a:ext cx="8586900" cy="35079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
              <a:t>The subject of an email is super important. It tells the reader what the email is about and sets the tone. </a:t>
            </a:r>
            <a:endParaRPr/>
          </a:p>
          <a:p>
            <a:pPr indent="0" lvl="0" marL="0" rtl="0" algn="l">
              <a:spcBef>
                <a:spcPts val="1200"/>
              </a:spcBef>
              <a:spcAft>
                <a:spcPts val="0"/>
              </a:spcAft>
              <a:buNone/>
            </a:pPr>
            <a:r>
              <a:rPr b="1" lang="en"/>
              <a:t>The subject line is essentially an email’s elevator pitch </a:t>
            </a:r>
            <a:r>
              <a:rPr lang="en"/>
              <a:t>and should give the reader a reason to open it. </a:t>
            </a:r>
            <a:endParaRPr/>
          </a:p>
          <a:p>
            <a:pPr indent="0" lvl="0" marL="0" rtl="0" algn="l">
              <a:spcBef>
                <a:spcPts val="1200"/>
              </a:spcBef>
              <a:spcAft>
                <a:spcPts val="0"/>
              </a:spcAft>
              <a:buNone/>
            </a:pPr>
            <a:r>
              <a:rPr lang="en"/>
              <a:t>Tips to a good subject line: </a:t>
            </a:r>
            <a:endParaRPr/>
          </a:p>
          <a:p>
            <a:pPr indent="-317182" lvl="0" marL="457200" rtl="0" algn="l">
              <a:spcBef>
                <a:spcPts val="1200"/>
              </a:spcBef>
              <a:spcAft>
                <a:spcPts val="0"/>
              </a:spcAft>
              <a:buSzPct val="100000"/>
              <a:buChar char="●"/>
            </a:pPr>
            <a:r>
              <a:rPr lang="en"/>
              <a:t>Keep it short: 6-8 Words </a:t>
            </a:r>
            <a:endParaRPr/>
          </a:p>
          <a:p>
            <a:pPr indent="-317182" lvl="0" marL="457200" rtl="0" algn="l">
              <a:spcBef>
                <a:spcPts val="0"/>
              </a:spcBef>
              <a:spcAft>
                <a:spcPts val="0"/>
              </a:spcAft>
              <a:buSzPct val="100000"/>
              <a:buChar char="●"/>
            </a:pPr>
            <a:r>
              <a:rPr lang="en"/>
              <a:t>Use dashes and colons to separate thoughts</a:t>
            </a:r>
            <a:endParaRPr/>
          </a:p>
          <a:p>
            <a:pPr indent="-317182" lvl="0" marL="457200" rtl="0" algn="l">
              <a:spcBef>
                <a:spcPts val="0"/>
              </a:spcBef>
              <a:spcAft>
                <a:spcPts val="0"/>
              </a:spcAft>
              <a:buSzPct val="100000"/>
              <a:buChar char="●"/>
            </a:pPr>
            <a:r>
              <a:rPr lang="en"/>
              <a:t>Put important words and information first</a:t>
            </a:r>
            <a:endParaRPr/>
          </a:p>
          <a:p>
            <a:pPr indent="-317182" lvl="0" marL="457200" rtl="0" algn="l">
              <a:spcBef>
                <a:spcPts val="0"/>
              </a:spcBef>
              <a:spcAft>
                <a:spcPts val="0"/>
              </a:spcAft>
              <a:buSzPct val="100000"/>
              <a:buChar char="●"/>
            </a:pPr>
            <a:r>
              <a:rPr lang="en"/>
              <a:t>Use keywords related to the topic of the email</a:t>
            </a:r>
            <a:endParaRPr/>
          </a:p>
          <a:p>
            <a:pPr indent="-317182" lvl="0" marL="457200" rtl="0" algn="l">
              <a:spcBef>
                <a:spcPts val="0"/>
              </a:spcBef>
              <a:spcAft>
                <a:spcPts val="0"/>
              </a:spcAft>
              <a:buSzPct val="100000"/>
              <a:buChar char="●"/>
            </a:pPr>
            <a:r>
              <a:rPr lang="en"/>
              <a:t>If a response is or is not required you can tack this onto the beginning or end of the subject line: </a:t>
            </a:r>
            <a:endParaRPr/>
          </a:p>
          <a:p>
            <a:pPr indent="-297497" lvl="1" marL="914400" rtl="0" algn="l">
              <a:spcBef>
                <a:spcPts val="0"/>
              </a:spcBef>
              <a:spcAft>
                <a:spcPts val="0"/>
              </a:spcAft>
              <a:buSzPct val="100000"/>
              <a:buChar char="○"/>
            </a:pPr>
            <a:r>
              <a:rPr lang="en"/>
              <a:t>Please Reply or Reply By [insert date]</a:t>
            </a:r>
            <a:endParaRPr/>
          </a:p>
          <a:p>
            <a:pPr indent="-297497" lvl="1" marL="914400" rtl="0" algn="l">
              <a:spcBef>
                <a:spcPts val="0"/>
              </a:spcBef>
              <a:spcAft>
                <a:spcPts val="0"/>
              </a:spcAft>
              <a:buSzPct val="100000"/>
              <a:buChar char="○"/>
            </a:pPr>
            <a:r>
              <a:rPr lang="en"/>
              <a:t>No Reply Needed</a:t>
            </a:r>
            <a:endParaRPr/>
          </a:p>
          <a:p>
            <a:pPr indent="-297497" lvl="1" marL="914400" rtl="0" algn="l">
              <a:spcBef>
                <a:spcPts val="0"/>
              </a:spcBef>
              <a:spcAft>
                <a:spcPts val="0"/>
              </a:spcAft>
              <a:buSzPct val="100000"/>
              <a:buChar char="○"/>
            </a:pPr>
            <a:r>
              <a:rPr lang="en"/>
              <a:t>FYI </a:t>
            </a:r>
            <a:endParaRPr/>
          </a:p>
        </p:txBody>
      </p:sp>
      <p:pic>
        <p:nvPicPr>
          <p:cNvPr id="184" name="Google Shape;184;p30"/>
          <p:cNvPicPr preferRelativeResize="0"/>
          <p:nvPr/>
        </p:nvPicPr>
        <p:blipFill rotWithShape="1">
          <a:blip r:embed="rId3">
            <a:alphaModFix/>
          </a:blip>
          <a:srcRect b="54367" l="77431" r="2782" t="29916"/>
          <a:stretch/>
        </p:blipFill>
        <p:spPr>
          <a:xfrm>
            <a:off x="5173425" y="474375"/>
            <a:ext cx="3897696" cy="87067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1"/>
          <p:cNvSpPr txBox="1"/>
          <p:nvPr>
            <p:ph type="title"/>
          </p:nvPr>
        </p:nvSpPr>
        <p:spPr>
          <a:xfrm>
            <a:off x="272250" y="3499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Subject Line Cont.</a:t>
            </a:r>
            <a:endParaRPr/>
          </a:p>
        </p:txBody>
      </p:sp>
      <p:sp>
        <p:nvSpPr>
          <p:cNvPr id="190" name="Google Shape;190;p31"/>
          <p:cNvSpPr txBox="1"/>
          <p:nvPr/>
        </p:nvSpPr>
        <p:spPr>
          <a:xfrm>
            <a:off x="218650" y="976250"/>
            <a:ext cx="19149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2"/>
                </a:solidFill>
                <a:latin typeface="Open Sans"/>
                <a:ea typeface="Open Sans"/>
                <a:cs typeface="Open Sans"/>
                <a:sym typeface="Open Sans"/>
              </a:rPr>
              <a:t>Bad Subject Lines:</a:t>
            </a:r>
            <a:endParaRPr b="1" sz="1500">
              <a:solidFill>
                <a:schemeClr val="dk2"/>
              </a:solidFill>
              <a:latin typeface="Open Sans"/>
              <a:ea typeface="Open Sans"/>
              <a:cs typeface="Open Sans"/>
              <a:sym typeface="Open Sans"/>
            </a:endParaRPr>
          </a:p>
        </p:txBody>
      </p:sp>
      <p:sp>
        <p:nvSpPr>
          <p:cNvPr id="191" name="Google Shape;191;p31"/>
          <p:cNvSpPr txBox="1"/>
          <p:nvPr/>
        </p:nvSpPr>
        <p:spPr>
          <a:xfrm>
            <a:off x="218650" y="3144725"/>
            <a:ext cx="2624700" cy="39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2"/>
                </a:solidFill>
                <a:latin typeface="Open Sans"/>
                <a:ea typeface="Open Sans"/>
                <a:cs typeface="Open Sans"/>
                <a:sym typeface="Open Sans"/>
              </a:rPr>
              <a:t>Improved Subject Lines:</a:t>
            </a:r>
            <a:endParaRPr b="1" sz="1500">
              <a:solidFill>
                <a:schemeClr val="dk2"/>
              </a:solidFill>
              <a:latin typeface="Open Sans"/>
              <a:ea typeface="Open Sans"/>
              <a:cs typeface="Open Sans"/>
              <a:sym typeface="Open Sans"/>
            </a:endParaRPr>
          </a:p>
        </p:txBody>
      </p:sp>
      <p:pic>
        <p:nvPicPr>
          <p:cNvPr id="192" name="Google Shape;192;p31"/>
          <p:cNvPicPr preferRelativeResize="0"/>
          <p:nvPr/>
        </p:nvPicPr>
        <p:blipFill rotWithShape="1">
          <a:blip r:embed="rId3">
            <a:alphaModFix/>
          </a:blip>
          <a:srcRect b="55134" l="16550" r="9860" t="34535"/>
          <a:stretch/>
        </p:blipFill>
        <p:spPr>
          <a:xfrm>
            <a:off x="272250" y="1775525"/>
            <a:ext cx="8167526" cy="644887"/>
          </a:xfrm>
          <a:prstGeom prst="rect">
            <a:avLst/>
          </a:prstGeom>
          <a:noFill/>
          <a:ln>
            <a:noFill/>
          </a:ln>
        </p:spPr>
      </p:pic>
      <p:pic>
        <p:nvPicPr>
          <p:cNvPr id="193" name="Google Shape;193;p31"/>
          <p:cNvPicPr preferRelativeResize="0"/>
          <p:nvPr/>
        </p:nvPicPr>
        <p:blipFill rotWithShape="1">
          <a:blip r:embed="rId3">
            <a:alphaModFix/>
          </a:blip>
          <a:srcRect b="64797" l="16550" r="9860" t="24872"/>
          <a:stretch/>
        </p:blipFill>
        <p:spPr>
          <a:xfrm>
            <a:off x="272250" y="3740400"/>
            <a:ext cx="8167526" cy="644876"/>
          </a:xfrm>
          <a:prstGeom prst="rect">
            <a:avLst/>
          </a:prstGeom>
          <a:noFill/>
          <a:ln>
            <a:noFill/>
          </a:ln>
        </p:spPr>
      </p:pic>
      <p:sp>
        <p:nvSpPr>
          <p:cNvPr id="194" name="Google Shape;194;p31"/>
          <p:cNvSpPr txBox="1"/>
          <p:nvPr/>
        </p:nvSpPr>
        <p:spPr>
          <a:xfrm>
            <a:off x="266831" y="1290950"/>
            <a:ext cx="8167500" cy="13698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Clr>
                <a:schemeClr val="dk2"/>
              </a:buClr>
              <a:buSzPts val="1100"/>
              <a:buFont typeface="Open Sans"/>
              <a:buChar char="●"/>
            </a:pPr>
            <a:r>
              <a:rPr b="1" lang="en" sz="1100">
                <a:solidFill>
                  <a:schemeClr val="dk2"/>
                </a:solidFill>
                <a:latin typeface="Open Sans"/>
                <a:ea typeface="Open Sans"/>
                <a:cs typeface="Open Sans"/>
                <a:sym typeface="Open Sans"/>
              </a:rPr>
              <a:t>Meeting: </a:t>
            </a:r>
            <a:endParaRPr b="1" sz="1100">
              <a:solidFill>
                <a:schemeClr val="dk2"/>
              </a:solidFill>
              <a:latin typeface="Open Sans"/>
              <a:ea typeface="Open Sans"/>
              <a:cs typeface="Open Sans"/>
              <a:sym typeface="Open Sans"/>
            </a:endParaRPr>
          </a:p>
          <a:p>
            <a:pPr indent="-298450" lvl="1" marL="914400" rtl="0" algn="l">
              <a:spcBef>
                <a:spcPts val="0"/>
              </a:spcBef>
              <a:spcAft>
                <a:spcPts val="0"/>
              </a:spcAft>
              <a:buClr>
                <a:schemeClr val="dk2"/>
              </a:buClr>
              <a:buSzPts val="1100"/>
              <a:buFont typeface="Open Sans"/>
              <a:buChar char="○"/>
            </a:pPr>
            <a:r>
              <a:rPr lang="en" sz="1100">
                <a:solidFill>
                  <a:schemeClr val="dk2"/>
                </a:solidFill>
                <a:latin typeface="Open Sans"/>
                <a:ea typeface="Open Sans"/>
                <a:cs typeface="Open Sans"/>
                <a:sym typeface="Open Sans"/>
              </a:rPr>
              <a:t>In the world of emails the receiver of an email most likely has many meetings scheduled. This email could be requesting a meeting or following up on a meeting. There are no specifics.</a:t>
            </a:r>
            <a:endParaRPr sz="1100">
              <a:solidFill>
                <a:schemeClr val="dk2"/>
              </a:solidFill>
              <a:latin typeface="Open Sans"/>
              <a:ea typeface="Open Sans"/>
              <a:cs typeface="Open Sans"/>
              <a:sym typeface="Open Sans"/>
            </a:endParaRPr>
          </a:p>
          <a:p>
            <a:pPr indent="-298450" lvl="0" marL="457200" rtl="0" algn="l">
              <a:spcBef>
                <a:spcPts val="0"/>
              </a:spcBef>
              <a:spcAft>
                <a:spcPts val="0"/>
              </a:spcAft>
              <a:buClr>
                <a:schemeClr val="dk2"/>
              </a:buClr>
              <a:buSzPts val="1100"/>
              <a:buFont typeface="Open Sans"/>
              <a:buChar char="●"/>
            </a:pPr>
            <a:r>
              <a:rPr b="1" lang="en" sz="1100">
                <a:solidFill>
                  <a:schemeClr val="dk2"/>
                </a:solidFill>
                <a:latin typeface="Open Sans"/>
                <a:ea typeface="Open Sans"/>
                <a:cs typeface="Open Sans"/>
                <a:sym typeface="Open Sans"/>
              </a:rPr>
              <a:t>(no subject): </a:t>
            </a:r>
            <a:endParaRPr b="1" sz="1100">
              <a:solidFill>
                <a:schemeClr val="dk2"/>
              </a:solidFill>
              <a:latin typeface="Open Sans"/>
              <a:ea typeface="Open Sans"/>
              <a:cs typeface="Open Sans"/>
              <a:sym typeface="Open Sans"/>
            </a:endParaRPr>
          </a:p>
          <a:p>
            <a:pPr indent="-298450" lvl="1" marL="914400" rtl="0" algn="l">
              <a:spcBef>
                <a:spcPts val="0"/>
              </a:spcBef>
              <a:spcAft>
                <a:spcPts val="0"/>
              </a:spcAft>
              <a:buClr>
                <a:schemeClr val="dk2"/>
              </a:buClr>
              <a:buSzPts val="1100"/>
              <a:buFont typeface="Open Sans"/>
              <a:buChar char="○"/>
            </a:pPr>
            <a:r>
              <a:rPr lang="en" sz="1100">
                <a:solidFill>
                  <a:schemeClr val="dk2"/>
                </a:solidFill>
                <a:latin typeface="Open Sans"/>
                <a:ea typeface="Open Sans"/>
                <a:cs typeface="Open Sans"/>
                <a:sym typeface="Open Sans"/>
              </a:rPr>
              <a:t>This provides no information as to what the email is and what the reader should be aware of prior to opening the email.</a:t>
            </a:r>
            <a:endParaRPr sz="1100">
              <a:solidFill>
                <a:schemeClr val="dk2"/>
              </a:solidFill>
              <a:latin typeface="Open Sans"/>
              <a:ea typeface="Open Sans"/>
              <a:cs typeface="Open Sans"/>
              <a:sym typeface="Open Sans"/>
            </a:endParaRPr>
          </a:p>
          <a:p>
            <a:pPr indent="-298450" lvl="1" marL="914400" rtl="0" algn="l">
              <a:spcBef>
                <a:spcPts val="0"/>
              </a:spcBef>
              <a:spcAft>
                <a:spcPts val="0"/>
              </a:spcAft>
              <a:buClr>
                <a:schemeClr val="dk2"/>
              </a:buClr>
              <a:buSzPts val="1100"/>
              <a:buFont typeface="Open Sans"/>
              <a:buChar char="○"/>
            </a:pPr>
            <a:r>
              <a:rPr lang="en" sz="1100">
                <a:solidFill>
                  <a:schemeClr val="dk2"/>
                </a:solidFill>
                <a:latin typeface="Open Sans"/>
                <a:ea typeface="Open Sans"/>
                <a:cs typeface="Open Sans"/>
                <a:sym typeface="Open Sans"/>
              </a:rPr>
              <a:t>This could easily be marked as unimportant or simply moved to the trash.</a:t>
            </a:r>
            <a:endParaRPr>
              <a:solidFill>
                <a:schemeClr val="dk2"/>
              </a:solidFill>
              <a:latin typeface="Open Sans"/>
              <a:ea typeface="Open Sans"/>
              <a:cs typeface="Open Sans"/>
              <a:sym typeface="Open Sans"/>
            </a:endParaRPr>
          </a:p>
        </p:txBody>
      </p:sp>
      <p:sp>
        <p:nvSpPr>
          <p:cNvPr id="195" name="Google Shape;195;p31"/>
          <p:cNvSpPr txBox="1"/>
          <p:nvPr/>
        </p:nvSpPr>
        <p:spPr>
          <a:xfrm>
            <a:off x="266827" y="3416325"/>
            <a:ext cx="8167500" cy="10314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Clr>
                <a:schemeClr val="dk2"/>
              </a:buClr>
              <a:buSzPts val="1100"/>
              <a:buFont typeface="Open Sans"/>
              <a:buChar char="●"/>
            </a:pPr>
            <a:r>
              <a:rPr b="1" lang="en" sz="1100">
                <a:solidFill>
                  <a:schemeClr val="dk2"/>
                </a:solidFill>
                <a:latin typeface="Open Sans"/>
                <a:ea typeface="Open Sans"/>
                <a:cs typeface="Open Sans"/>
                <a:sym typeface="Open Sans"/>
              </a:rPr>
              <a:t>Follow Up on Meeting 5/25</a:t>
            </a:r>
            <a:endParaRPr b="1" sz="1100">
              <a:solidFill>
                <a:schemeClr val="dk2"/>
              </a:solidFill>
              <a:latin typeface="Open Sans"/>
              <a:ea typeface="Open Sans"/>
              <a:cs typeface="Open Sans"/>
              <a:sym typeface="Open Sans"/>
            </a:endParaRPr>
          </a:p>
          <a:p>
            <a:pPr indent="-298450" lvl="1" marL="914400" rtl="0" algn="l">
              <a:spcBef>
                <a:spcPts val="0"/>
              </a:spcBef>
              <a:spcAft>
                <a:spcPts val="0"/>
              </a:spcAft>
              <a:buClr>
                <a:schemeClr val="dk2"/>
              </a:buClr>
              <a:buSzPts val="1100"/>
              <a:buFont typeface="Open Sans"/>
              <a:buChar char="○"/>
            </a:pPr>
            <a:r>
              <a:rPr lang="en" sz="1100">
                <a:solidFill>
                  <a:schemeClr val="dk2"/>
                </a:solidFill>
                <a:latin typeface="Open Sans"/>
                <a:ea typeface="Open Sans"/>
                <a:cs typeface="Open Sans"/>
                <a:sym typeface="Open Sans"/>
              </a:rPr>
              <a:t>This subject lines expresses exactly that the viewer is about to read an email regarding a meeting they were at and knows what to most likely expect to read. </a:t>
            </a:r>
            <a:endParaRPr sz="1100">
              <a:solidFill>
                <a:schemeClr val="dk2"/>
              </a:solidFill>
              <a:latin typeface="Open Sans"/>
              <a:ea typeface="Open Sans"/>
              <a:cs typeface="Open Sans"/>
              <a:sym typeface="Open Sans"/>
            </a:endParaRPr>
          </a:p>
          <a:p>
            <a:pPr indent="-298450" lvl="0" marL="457200" rtl="0" algn="l">
              <a:spcBef>
                <a:spcPts val="0"/>
              </a:spcBef>
              <a:spcAft>
                <a:spcPts val="0"/>
              </a:spcAft>
              <a:buClr>
                <a:schemeClr val="dk2"/>
              </a:buClr>
              <a:buSzPts val="1100"/>
              <a:buFont typeface="Open Sans"/>
              <a:buChar char="●"/>
            </a:pPr>
            <a:r>
              <a:rPr b="1" lang="en" sz="1100">
                <a:solidFill>
                  <a:schemeClr val="dk2"/>
                </a:solidFill>
                <a:latin typeface="Open Sans"/>
                <a:ea typeface="Open Sans"/>
                <a:cs typeface="Open Sans"/>
                <a:sym typeface="Open Sans"/>
              </a:rPr>
              <a:t>Reply By 5/31: Handbook Input: </a:t>
            </a:r>
            <a:endParaRPr b="1" sz="1100">
              <a:solidFill>
                <a:schemeClr val="dk2"/>
              </a:solidFill>
              <a:latin typeface="Open Sans"/>
              <a:ea typeface="Open Sans"/>
              <a:cs typeface="Open Sans"/>
              <a:sym typeface="Open Sans"/>
            </a:endParaRPr>
          </a:p>
          <a:p>
            <a:pPr indent="-298450" lvl="1" marL="914400" rtl="0" algn="l">
              <a:spcBef>
                <a:spcPts val="0"/>
              </a:spcBef>
              <a:spcAft>
                <a:spcPts val="0"/>
              </a:spcAft>
              <a:buClr>
                <a:schemeClr val="dk2"/>
              </a:buClr>
              <a:buSzPts val="1100"/>
              <a:buFont typeface="Open Sans"/>
              <a:buChar char="○"/>
            </a:pPr>
            <a:r>
              <a:rPr lang="en" sz="1100">
                <a:solidFill>
                  <a:schemeClr val="dk2"/>
                </a:solidFill>
                <a:latin typeface="Open Sans"/>
                <a:ea typeface="Open Sans"/>
                <a:cs typeface="Open Sans"/>
                <a:sym typeface="Open Sans"/>
              </a:rPr>
              <a:t>This subject line gives a due date for an expected reply.</a:t>
            </a:r>
            <a:endParaRPr>
              <a:solidFill>
                <a:schemeClr val="dk2"/>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92"/>
                                        </p:tgtEl>
                                      </p:cBhvr>
                                    </p:animEffect>
                                    <p:set>
                                      <p:cBhvr>
                                        <p:cTn dur="1" fill="hold">
                                          <p:stCondLst>
                                            <p:cond delay="1000"/>
                                          </p:stCondLst>
                                        </p:cTn>
                                        <p:tgtEl>
                                          <p:spTgt spid="192"/>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4"/>
                                        </p:tgtEl>
                                        <p:attrNameLst>
                                          <p:attrName>style.visibility</p:attrName>
                                        </p:attrNameLst>
                                      </p:cBhvr>
                                      <p:to>
                                        <p:strVal val="visible"/>
                                      </p:to>
                                    </p:set>
                                    <p:animEffect filter="fade" transition="in">
                                      <p:cBhvr>
                                        <p:cTn dur="1000"/>
                                        <p:tgtEl>
                                          <p:spTgt spid="1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93"/>
                                        </p:tgtEl>
                                      </p:cBhvr>
                                    </p:animEffect>
                                    <p:set>
                                      <p:cBhvr>
                                        <p:cTn dur="1" fill="hold">
                                          <p:stCondLst>
                                            <p:cond delay="1000"/>
                                          </p:stCondLst>
                                        </p:cTn>
                                        <p:tgtEl>
                                          <p:spTgt spid="193"/>
                                        </p:tgtEl>
                                        <p:attrNameLst>
                                          <p:attrName>style.visibility</p:attrName>
                                        </p:attrNameLst>
                                      </p:cBhvr>
                                      <p:to>
                                        <p:strVal val="hidden"/>
                                      </p:to>
                                    </p:se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422850" y="600775"/>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Greetings 	</a:t>
            </a:r>
            <a:endParaRPr/>
          </a:p>
        </p:txBody>
      </p:sp>
      <p:sp>
        <p:nvSpPr>
          <p:cNvPr id="201" name="Google Shape;201;p32"/>
          <p:cNvSpPr txBox="1"/>
          <p:nvPr>
            <p:ph idx="1" type="body"/>
          </p:nvPr>
        </p:nvSpPr>
        <p:spPr>
          <a:xfrm>
            <a:off x="407700" y="1516350"/>
            <a:ext cx="8328600" cy="300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00"/>
              <a:t>A greeting defines the tone and intent of the email, it is typically the first thing that is read (after the subject line). Examples may include: </a:t>
            </a:r>
            <a:r>
              <a:rPr i="1" lang="en" sz="1300"/>
              <a:t>Hello, Hi, Dear</a:t>
            </a:r>
            <a:r>
              <a:rPr lang="en" sz="1300"/>
              <a:t>. </a:t>
            </a:r>
            <a:endParaRPr sz="1300"/>
          </a:p>
          <a:p>
            <a:pPr indent="0" lvl="0" marL="0" rtl="0" algn="l">
              <a:spcBef>
                <a:spcPts val="1200"/>
              </a:spcBef>
              <a:spcAft>
                <a:spcPts val="0"/>
              </a:spcAft>
              <a:buNone/>
            </a:pPr>
            <a:r>
              <a:rPr lang="en" sz="1300"/>
              <a:t>These three are simple and always a good go to if you are not familiar with the person you’re communicating with. </a:t>
            </a:r>
            <a:endParaRPr sz="1300"/>
          </a:p>
          <a:p>
            <a:pPr indent="0" lvl="0" marL="0" rtl="0" algn="l">
              <a:spcBef>
                <a:spcPts val="1200"/>
              </a:spcBef>
              <a:spcAft>
                <a:spcPts val="0"/>
              </a:spcAft>
              <a:buNone/>
            </a:pPr>
            <a:r>
              <a:rPr lang="en" sz="1300"/>
              <a:t>Titles:</a:t>
            </a:r>
            <a:br>
              <a:rPr lang="en" sz="1300"/>
            </a:br>
            <a:r>
              <a:rPr lang="en" sz="1300"/>
              <a:t>When in doubt of how to address someone's title in an email take a look back on previous communication </a:t>
            </a:r>
            <a:r>
              <a:rPr lang="en" sz="1300"/>
              <a:t>you may have had and see how they sign off or what they include in the “signature” portion of their email. </a:t>
            </a:r>
            <a:endParaRPr sz="1300"/>
          </a:p>
          <a:p>
            <a:pPr indent="0" lvl="0" marL="0" rtl="0" algn="l">
              <a:lnSpc>
                <a:spcPct val="100000"/>
              </a:lnSpc>
              <a:spcBef>
                <a:spcPts val="1200"/>
              </a:spcBef>
              <a:spcAft>
                <a:spcPts val="0"/>
              </a:spcAft>
              <a:buNone/>
            </a:pPr>
            <a:r>
              <a:rPr b="1" lang="en" sz="1300"/>
              <a:t>Greetings/Opening Lines: </a:t>
            </a:r>
            <a:endParaRPr b="1" sz="1300"/>
          </a:p>
          <a:p>
            <a:pPr indent="-311150" lvl="0" marL="457200" rtl="0" algn="l">
              <a:lnSpc>
                <a:spcPct val="100000"/>
              </a:lnSpc>
              <a:spcBef>
                <a:spcPts val="0"/>
              </a:spcBef>
              <a:spcAft>
                <a:spcPts val="0"/>
              </a:spcAft>
              <a:buClr>
                <a:schemeClr val="dk2"/>
              </a:buClr>
              <a:buSzPts val="1300"/>
              <a:buFont typeface="Open Sans"/>
              <a:buChar char="●"/>
            </a:pPr>
            <a:r>
              <a:rPr lang="en" sz="1300"/>
              <a:t>Can be kept very simple and to the point.</a:t>
            </a:r>
            <a:endParaRPr sz="1300"/>
          </a:p>
          <a:p>
            <a:pPr indent="-311150" lvl="0" marL="457200" rtl="0" algn="l">
              <a:lnSpc>
                <a:spcPct val="100000"/>
              </a:lnSpc>
              <a:spcBef>
                <a:spcPts val="0"/>
              </a:spcBef>
              <a:spcAft>
                <a:spcPts val="0"/>
              </a:spcAft>
              <a:buClr>
                <a:schemeClr val="dk2"/>
              </a:buClr>
              <a:buSzPts val="1300"/>
              <a:buFont typeface="Open Sans"/>
              <a:buChar char="●"/>
            </a:pPr>
            <a:r>
              <a:rPr lang="en" sz="1300"/>
              <a:t>Not having a greeting can automatically make an email seem demanding/terse.</a:t>
            </a:r>
            <a:endParaRPr sz="1300"/>
          </a:p>
          <a:p>
            <a:pPr indent="-311150" lvl="0" marL="457200" rtl="0" algn="l">
              <a:spcBef>
                <a:spcPts val="0"/>
              </a:spcBef>
              <a:spcAft>
                <a:spcPts val="0"/>
              </a:spcAft>
              <a:buClr>
                <a:srgbClr val="000000"/>
              </a:buClr>
              <a:buSzPts val="1300"/>
              <a:buFont typeface="Arial"/>
              <a:buChar char="●"/>
            </a:pPr>
            <a:r>
              <a:rPr lang="en" sz="1300"/>
              <a:t>You do not always need to see how someone is doing.</a:t>
            </a:r>
            <a:br>
              <a:rPr lang="en" sz="1300"/>
            </a:br>
            <a:endParaRPr sz="13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3"/>
          <p:cNvSpPr txBox="1"/>
          <p:nvPr>
            <p:ph type="title"/>
          </p:nvPr>
        </p:nvSpPr>
        <p:spPr>
          <a:xfrm>
            <a:off x="328700" y="580525"/>
            <a:ext cx="31602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Greetings Cont.</a:t>
            </a:r>
            <a:endParaRPr/>
          </a:p>
        </p:txBody>
      </p:sp>
      <p:sp>
        <p:nvSpPr>
          <p:cNvPr id="207" name="Google Shape;207;p33"/>
          <p:cNvSpPr txBox="1"/>
          <p:nvPr/>
        </p:nvSpPr>
        <p:spPr>
          <a:xfrm>
            <a:off x="4657963" y="1428000"/>
            <a:ext cx="3374700" cy="4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Open Sans"/>
                <a:ea typeface="Open Sans"/>
                <a:cs typeface="Open Sans"/>
                <a:sym typeface="Open Sans"/>
              </a:rPr>
              <a:t>Email With A Greeting:</a:t>
            </a:r>
            <a:endParaRPr i="1">
              <a:solidFill>
                <a:schemeClr val="dk2"/>
              </a:solidFill>
              <a:latin typeface="Open Sans"/>
              <a:ea typeface="Open Sans"/>
              <a:cs typeface="Open Sans"/>
              <a:sym typeface="Open Sans"/>
            </a:endParaRPr>
          </a:p>
          <a:p>
            <a:pPr indent="0" lvl="0" marL="0" rtl="0" algn="l">
              <a:spcBef>
                <a:spcPts val="0"/>
              </a:spcBef>
              <a:spcAft>
                <a:spcPts val="0"/>
              </a:spcAft>
              <a:buNone/>
            </a:pPr>
            <a:r>
              <a:t/>
            </a:r>
            <a:endParaRPr i="1">
              <a:solidFill>
                <a:schemeClr val="dk2"/>
              </a:solidFill>
              <a:latin typeface="Open Sans"/>
              <a:ea typeface="Open Sans"/>
              <a:cs typeface="Open Sans"/>
              <a:sym typeface="Open Sans"/>
            </a:endParaRPr>
          </a:p>
        </p:txBody>
      </p:sp>
      <p:sp>
        <p:nvSpPr>
          <p:cNvPr id="208" name="Google Shape;208;p33"/>
          <p:cNvSpPr txBox="1"/>
          <p:nvPr/>
        </p:nvSpPr>
        <p:spPr>
          <a:xfrm>
            <a:off x="546950" y="1407300"/>
            <a:ext cx="2758800" cy="4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2"/>
                </a:solidFill>
                <a:latin typeface="Open Sans"/>
                <a:ea typeface="Open Sans"/>
                <a:cs typeface="Open Sans"/>
                <a:sym typeface="Open Sans"/>
              </a:rPr>
              <a:t>Email With No Greeting: </a:t>
            </a:r>
            <a:endParaRPr i="1">
              <a:solidFill>
                <a:schemeClr val="dk2"/>
              </a:solidFill>
              <a:latin typeface="Open Sans"/>
              <a:ea typeface="Open Sans"/>
              <a:cs typeface="Open Sans"/>
              <a:sym typeface="Open Sans"/>
            </a:endParaRPr>
          </a:p>
        </p:txBody>
      </p:sp>
      <p:pic>
        <p:nvPicPr>
          <p:cNvPr id="209" name="Google Shape;209;p33"/>
          <p:cNvPicPr preferRelativeResize="0"/>
          <p:nvPr/>
        </p:nvPicPr>
        <p:blipFill rotWithShape="1">
          <a:blip r:embed="rId3">
            <a:alphaModFix/>
          </a:blip>
          <a:srcRect b="24243" l="57584" r="5599" t="24844"/>
          <a:stretch/>
        </p:blipFill>
        <p:spPr>
          <a:xfrm>
            <a:off x="4750525" y="1924500"/>
            <a:ext cx="2993626" cy="2328550"/>
          </a:xfrm>
          <a:prstGeom prst="rect">
            <a:avLst/>
          </a:prstGeom>
          <a:noFill/>
          <a:ln>
            <a:noFill/>
          </a:ln>
        </p:spPr>
      </p:pic>
      <p:pic>
        <p:nvPicPr>
          <p:cNvPr id="210" name="Google Shape;210;p33"/>
          <p:cNvPicPr preferRelativeResize="0"/>
          <p:nvPr/>
        </p:nvPicPr>
        <p:blipFill rotWithShape="1">
          <a:blip r:embed="rId4">
            <a:alphaModFix/>
          </a:blip>
          <a:srcRect b="27845" l="57030" r="5280" t="24951"/>
          <a:stretch/>
        </p:blipFill>
        <p:spPr>
          <a:xfrm>
            <a:off x="705075" y="1924500"/>
            <a:ext cx="3305352" cy="2328550"/>
          </a:xfrm>
          <a:prstGeom prst="rect">
            <a:avLst/>
          </a:prstGeom>
          <a:noFill/>
          <a:ln>
            <a:noFill/>
          </a:ln>
        </p:spPr>
      </p:pic>
      <p:sp>
        <p:nvSpPr>
          <p:cNvPr id="211" name="Google Shape;211;p33"/>
          <p:cNvSpPr txBox="1"/>
          <p:nvPr/>
        </p:nvSpPr>
        <p:spPr>
          <a:xfrm>
            <a:off x="2392175" y="2878050"/>
            <a:ext cx="2258100" cy="178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Open Sans"/>
                <a:ea typeface="Open Sans"/>
                <a:cs typeface="Open Sans"/>
                <a:sym typeface="Open Sans"/>
              </a:rPr>
              <a:t>Comes off as very demanding and impersonal.</a:t>
            </a:r>
            <a:endParaRPr sz="1300">
              <a:solidFill>
                <a:schemeClr val="dk2"/>
              </a:solidFill>
              <a:latin typeface="Open Sans"/>
              <a:ea typeface="Open Sans"/>
              <a:cs typeface="Open Sans"/>
              <a:sym typeface="Open Sans"/>
            </a:endParaRPr>
          </a:p>
          <a:p>
            <a:pPr indent="0" lvl="0" marL="0" rtl="0" algn="l">
              <a:spcBef>
                <a:spcPts val="0"/>
              </a:spcBef>
              <a:spcAft>
                <a:spcPts val="0"/>
              </a:spcAft>
              <a:buNone/>
            </a:pPr>
            <a:r>
              <a:t/>
            </a:r>
            <a:endParaRPr sz="1300">
              <a:solidFill>
                <a:schemeClr val="dk2"/>
              </a:solidFill>
              <a:latin typeface="Open Sans"/>
              <a:ea typeface="Open Sans"/>
              <a:cs typeface="Open Sans"/>
              <a:sym typeface="Open Sans"/>
            </a:endParaRPr>
          </a:p>
          <a:p>
            <a:pPr indent="0" lvl="0" marL="0" rtl="0" algn="l">
              <a:spcBef>
                <a:spcPts val="0"/>
              </a:spcBef>
              <a:spcAft>
                <a:spcPts val="0"/>
              </a:spcAft>
              <a:buNone/>
            </a:pPr>
            <a:r>
              <a:rPr lang="en" sz="1300">
                <a:solidFill>
                  <a:schemeClr val="dk2"/>
                </a:solidFill>
                <a:latin typeface="Open Sans"/>
                <a:ea typeface="Open Sans"/>
                <a:cs typeface="Open Sans"/>
                <a:sym typeface="Open Sans"/>
              </a:rPr>
              <a:t>There are no coherent thoughts and would require a follow up email with clarifying questions.</a:t>
            </a:r>
            <a:endParaRPr sz="1500">
              <a:solidFill>
                <a:schemeClr val="dk2"/>
              </a:solidFill>
              <a:latin typeface="Open Sans"/>
              <a:ea typeface="Open Sans"/>
              <a:cs typeface="Open Sans"/>
              <a:sym typeface="Open Sans"/>
            </a:endParaRPr>
          </a:p>
        </p:txBody>
      </p:sp>
      <p:sp>
        <p:nvSpPr>
          <p:cNvPr id="212" name="Google Shape;212;p33"/>
          <p:cNvSpPr txBox="1"/>
          <p:nvPr/>
        </p:nvSpPr>
        <p:spPr>
          <a:xfrm>
            <a:off x="6334025" y="2878050"/>
            <a:ext cx="2600700" cy="198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2"/>
                </a:solidFill>
                <a:latin typeface="Open Sans"/>
                <a:ea typeface="Open Sans"/>
                <a:cs typeface="Open Sans"/>
                <a:sym typeface="Open Sans"/>
              </a:rPr>
              <a:t>The writer is addressing the reader and does not come off as demanding. </a:t>
            </a:r>
            <a:endParaRPr sz="1300">
              <a:solidFill>
                <a:schemeClr val="dk2"/>
              </a:solidFill>
              <a:latin typeface="Open Sans"/>
              <a:ea typeface="Open Sans"/>
              <a:cs typeface="Open Sans"/>
              <a:sym typeface="Open Sans"/>
            </a:endParaRPr>
          </a:p>
          <a:p>
            <a:pPr indent="0" lvl="0" marL="0" rtl="0" algn="l">
              <a:spcBef>
                <a:spcPts val="0"/>
              </a:spcBef>
              <a:spcAft>
                <a:spcPts val="0"/>
              </a:spcAft>
              <a:buNone/>
            </a:pPr>
            <a:r>
              <a:t/>
            </a:r>
            <a:endParaRPr sz="1300">
              <a:solidFill>
                <a:schemeClr val="dk2"/>
              </a:solidFill>
              <a:latin typeface="Open Sans"/>
              <a:ea typeface="Open Sans"/>
              <a:cs typeface="Open Sans"/>
              <a:sym typeface="Open Sans"/>
            </a:endParaRPr>
          </a:p>
          <a:p>
            <a:pPr indent="0" lvl="0" marL="0" rtl="0" algn="l">
              <a:spcBef>
                <a:spcPts val="0"/>
              </a:spcBef>
              <a:spcAft>
                <a:spcPts val="0"/>
              </a:spcAft>
              <a:buNone/>
            </a:pPr>
            <a:r>
              <a:rPr lang="en" sz="1300">
                <a:solidFill>
                  <a:schemeClr val="dk2"/>
                </a:solidFill>
                <a:latin typeface="Open Sans"/>
                <a:ea typeface="Open Sans"/>
                <a:cs typeface="Open Sans"/>
                <a:sym typeface="Open Sans"/>
              </a:rPr>
              <a:t>The emails reads as coherent and with full sentences. </a:t>
            </a:r>
            <a:endParaRPr sz="1300">
              <a:solidFill>
                <a:schemeClr val="dk2"/>
              </a:solidFill>
              <a:latin typeface="Open Sans"/>
              <a:ea typeface="Open Sans"/>
              <a:cs typeface="Open Sans"/>
              <a:sym typeface="Open Sans"/>
            </a:endParaRPr>
          </a:p>
          <a:p>
            <a:pPr indent="0" lvl="0" marL="0" rtl="0" algn="l">
              <a:spcBef>
                <a:spcPts val="0"/>
              </a:spcBef>
              <a:spcAft>
                <a:spcPts val="0"/>
              </a:spcAft>
              <a:buNone/>
            </a:pPr>
            <a:r>
              <a:t/>
            </a:r>
            <a:endParaRPr sz="1300">
              <a:solidFill>
                <a:schemeClr val="dk2"/>
              </a:solidFill>
              <a:latin typeface="Open Sans"/>
              <a:ea typeface="Open Sans"/>
              <a:cs typeface="Open Sans"/>
              <a:sym typeface="Open Sans"/>
            </a:endParaRPr>
          </a:p>
          <a:p>
            <a:pPr indent="0" lvl="0" marL="0" rtl="0" algn="l">
              <a:spcBef>
                <a:spcPts val="0"/>
              </a:spcBef>
              <a:spcAft>
                <a:spcPts val="0"/>
              </a:spcAft>
              <a:buNone/>
            </a:pPr>
            <a:r>
              <a:rPr lang="en" sz="1300">
                <a:solidFill>
                  <a:schemeClr val="dk2"/>
                </a:solidFill>
                <a:latin typeface="Open Sans"/>
                <a:ea typeface="Open Sans"/>
                <a:cs typeface="Open Sans"/>
                <a:sym typeface="Open Sans"/>
              </a:rPr>
              <a:t>The intent of the email is clear and would not be confused.</a:t>
            </a:r>
            <a:endParaRPr sz="1300">
              <a:solidFill>
                <a:schemeClr val="dk2"/>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